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300" r:id="rId4"/>
    <p:sldId id="302" r:id="rId5"/>
    <p:sldId id="303" r:id="rId6"/>
    <p:sldId id="301" r:id="rId7"/>
    <p:sldId id="305" r:id="rId8"/>
    <p:sldId id="307" r:id="rId9"/>
    <p:sldId id="309" r:id="rId10"/>
    <p:sldId id="308" r:id="rId11"/>
    <p:sldId id="310" r:id="rId12"/>
    <p:sldId id="304" r:id="rId13"/>
    <p:sldId id="311" r:id="rId14"/>
    <p:sldId id="312" r:id="rId15"/>
    <p:sldId id="288" r:id="rId16"/>
    <p:sldId id="322" r:id="rId17"/>
    <p:sldId id="346" r:id="rId18"/>
    <p:sldId id="342" r:id="rId19"/>
    <p:sldId id="313" r:id="rId20"/>
    <p:sldId id="321" r:id="rId21"/>
    <p:sldId id="339" r:id="rId22"/>
    <p:sldId id="314" r:id="rId23"/>
    <p:sldId id="323" r:id="rId24"/>
    <p:sldId id="315" r:id="rId25"/>
    <p:sldId id="324" r:id="rId26"/>
    <p:sldId id="316" r:id="rId27"/>
    <p:sldId id="325" r:id="rId28"/>
    <p:sldId id="343" r:id="rId29"/>
    <p:sldId id="317" r:id="rId30"/>
    <p:sldId id="326" r:id="rId31"/>
    <p:sldId id="341" r:id="rId32"/>
    <p:sldId id="318" r:id="rId33"/>
    <p:sldId id="319" r:id="rId34"/>
    <p:sldId id="320" r:id="rId35"/>
    <p:sldId id="327" r:id="rId36"/>
    <p:sldId id="328" r:id="rId37"/>
    <p:sldId id="329" r:id="rId38"/>
    <p:sldId id="330" r:id="rId39"/>
    <p:sldId id="331" r:id="rId40"/>
    <p:sldId id="261" r:id="rId41"/>
    <p:sldId id="332" r:id="rId42"/>
    <p:sldId id="333" r:id="rId43"/>
    <p:sldId id="334" r:id="rId44"/>
    <p:sldId id="336" r:id="rId45"/>
    <p:sldId id="335" r:id="rId46"/>
    <p:sldId id="337" r:id="rId47"/>
    <p:sldId id="338" r:id="rId48"/>
    <p:sldId id="344" r:id="rId49"/>
    <p:sldId id="345" r:id="rId50"/>
    <p:sldId id="347" r:id="rId51"/>
    <p:sldId id="257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5172" autoAdjust="0"/>
  </p:normalViewPr>
  <p:slideViewPr>
    <p:cSldViewPr snapToGrid="0">
      <p:cViewPr varScale="1">
        <p:scale>
          <a:sx n="85" d="100"/>
          <a:sy n="85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B70A9818-F917-4883-1BD3-34AD250F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5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FD290-1CA2-EB6C-C603-5C8F8A921333}"/>
              </a:ext>
            </a:extLst>
          </p:cNvPr>
          <p:cNvSpPr txBox="1"/>
          <p:nvPr/>
        </p:nvSpPr>
        <p:spPr>
          <a:xfrm>
            <a:off x="2333125" y="1478050"/>
            <a:ext cx="9566751" cy="597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Arial"/>
                <a:ea typeface="Malgun Gothic"/>
              </a:rPr>
              <a:t>IoT </a:t>
            </a:r>
            <a:r>
              <a:rPr lang="ko-KR" altLang="en-US" sz="2500" b="1" dirty="0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r>
              <a:rPr lang="ko-KR" altLang="en-US" sz="2500" b="1" dirty="0">
                <a:solidFill>
                  <a:srgbClr val="000000"/>
                </a:solidFill>
                <a:latin typeface="Arial"/>
                <a:ea typeface="Malgun Gothic"/>
              </a:rPr>
              <a:t> 시스템</a:t>
            </a:r>
            <a:endParaRPr lang="en-US" altLang="ko-KR" sz="25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9" name="Picture 2" descr="홈 오토메이션 ">
            <a:extLst>
              <a:ext uri="{FF2B5EF4-FFF2-40B4-BE49-F238E27FC236}">
                <a16:creationId xmlns:a16="http://schemas.microsoft.com/office/drawing/2014/main" id="{BCA718BA-7F26-B877-F53B-C1EDA5AB0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75" y="1403782"/>
            <a:ext cx="936593" cy="9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8F0102-6EDE-19B1-EE7E-F5BE6FB13EF6}"/>
              </a:ext>
            </a:extLst>
          </p:cNvPr>
          <p:cNvSpPr txBox="1"/>
          <p:nvPr/>
        </p:nvSpPr>
        <p:spPr>
          <a:xfrm>
            <a:off x="1046768" y="4982566"/>
            <a:ext cx="2928572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도어락</a:t>
            </a:r>
            <a:endParaRPr lang="ko-KR" altLang="en-US" sz="2000" b="1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F777E1-FA90-42EF-D3EA-F9D962E95390}"/>
              </a:ext>
            </a:extLst>
          </p:cNvPr>
          <p:cNvSpPr/>
          <p:nvPr/>
        </p:nvSpPr>
        <p:spPr>
          <a:xfrm>
            <a:off x="1419674" y="250420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92B7F2D-B9F8-8B17-9E1B-F62A1CD23F46}"/>
              </a:ext>
            </a:extLst>
          </p:cNvPr>
          <p:cNvSpPr/>
          <p:nvPr/>
        </p:nvSpPr>
        <p:spPr>
          <a:xfrm>
            <a:off x="9437181" y="250420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16E9F7-D1D3-2E14-A998-CDC63477B891}"/>
              </a:ext>
            </a:extLst>
          </p:cNvPr>
          <p:cNvSpPr/>
          <p:nvPr/>
        </p:nvSpPr>
        <p:spPr>
          <a:xfrm>
            <a:off x="4071738" y="250420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19D7E47-9D6B-B9C2-95D1-166B8B0CCD66}"/>
              </a:ext>
            </a:extLst>
          </p:cNvPr>
          <p:cNvSpPr txBox="1"/>
          <p:nvPr/>
        </p:nvSpPr>
        <p:spPr>
          <a:xfrm>
            <a:off x="4092755" y="5008807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온습도계</a:t>
            </a:r>
            <a:endParaRPr lang="ko-KR" altLang="en-US" sz="2000" b="1" dirty="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17" name="그림 16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66D0F129-6FBD-F75C-00B3-B7BDE5B5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267" y="3000076"/>
            <a:ext cx="1190446" cy="1147314"/>
          </a:xfrm>
          <a:prstGeom prst="rect">
            <a:avLst/>
          </a:prstGeom>
        </p:spPr>
      </p:pic>
      <p:pic>
        <p:nvPicPr>
          <p:cNvPr id="18" name="그림 17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7FB63B7D-3EA5-211A-E271-9FC6F298F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074" y="2916381"/>
            <a:ext cx="1417028" cy="1409702"/>
          </a:xfrm>
          <a:prstGeom prst="rect">
            <a:avLst/>
          </a:prstGeom>
        </p:spPr>
      </p:pic>
      <p:pic>
        <p:nvPicPr>
          <p:cNvPr id="20" name="그림 19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D871F2D8-D688-4C5D-7186-C602FDB4C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528" y="3054496"/>
            <a:ext cx="1133475" cy="1133475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7FA82874-4F85-B925-7FA1-4EE9F7412805}"/>
              </a:ext>
            </a:extLst>
          </p:cNvPr>
          <p:cNvSpPr txBox="1"/>
          <p:nvPr/>
        </p:nvSpPr>
        <p:spPr>
          <a:xfrm>
            <a:off x="9455863" y="5213398"/>
            <a:ext cx="2146519" cy="95615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조명 제어</a:t>
            </a:r>
            <a:endParaRPr lang="en-US" altLang="ko-KR" sz="2000" b="1" dirty="0">
              <a:solidFill>
                <a:srgbClr val="3F3F3F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움직임</a:t>
            </a:r>
            <a:r>
              <a:rPr lang="en-US" altLang="ko-KR" sz="2000" b="1" dirty="0">
                <a:solidFill>
                  <a:srgbClr val="3F3F3F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밝기</a:t>
            </a:r>
            <a:r>
              <a:rPr lang="en-US" altLang="ko-KR" sz="2000" b="1" dirty="0">
                <a:solidFill>
                  <a:srgbClr val="3F3F3F"/>
                </a:solidFill>
                <a:latin typeface="맑은 고딕"/>
                <a:ea typeface="맑은 고딕"/>
              </a:rPr>
              <a:t>)</a:t>
            </a:r>
            <a:endParaRPr lang="ko-KR" altLang="en-US" sz="2000" b="1" dirty="0">
              <a:solidFill>
                <a:srgbClr val="3F3F3F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6007F1A-C889-F504-CC5E-B083F23CFD04}"/>
              </a:ext>
            </a:extLst>
          </p:cNvPr>
          <p:cNvSpPr/>
          <p:nvPr/>
        </p:nvSpPr>
        <p:spPr>
          <a:xfrm>
            <a:off x="6780289" y="250420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시계, 디지털 시계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F11FFD3-E754-BEF0-39EC-B8C0C32AB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395" y="3096196"/>
            <a:ext cx="1181100" cy="1143000"/>
          </a:xfrm>
          <a:prstGeom prst="rect">
            <a:avLst/>
          </a:prstGeom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id="{3251C8F2-6916-FF75-7ED2-FEDACFEC1007}"/>
              </a:ext>
            </a:extLst>
          </p:cNvPr>
          <p:cNvSpPr txBox="1"/>
          <p:nvPr/>
        </p:nvSpPr>
        <p:spPr>
          <a:xfrm>
            <a:off x="6794957" y="5035046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LED 벽시계</a:t>
            </a:r>
            <a:endParaRPr lang="ko-KR" altLang="en-US" sz="2000" b="1" dirty="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58360-F461-B4EA-E8C0-E3C81C97C4A2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프로젝트의 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주요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 목표</a:t>
            </a:r>
            <a:r>
              <a:rPr lang="en-US" altLang="ko-KR" sz="3200" b="1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3200" b="1" dirty="0">
                <a:ea typeface="+mn-lt"/>
                <a:cs typeface="+mn-lt"/>
              </a:rPr>
              <a:t>내용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 및 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결과물</a:t>
            </a:r>
            <a:endParaRPr lang="ko-KR" sz="3200" b="1" dirty="0">
              <a:solidFill>
                <a:schemeClr val="accent4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820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/>
      <p:bldP spid="21" grpId="0"/>
      <p:bldP spid="22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645211" y="2823410"/>
            <a:ext cx="521415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400" b="1" dirty="0">
                <a:solidFill>
                  <a:srgbClr val="FFFFFF"/>
                </a:solidFill>
                <a:ea typeface="맑은 고딕"/>
              </a:rPr>
              <a:t>2</a:t>
            </a:r>
            <a:r>
              <a:rPr lang="ko-KR" altLang="en-US" sz="4400" b="1" dirty="0">
                <a:solidFill>
                  <a:srgbClr val="FFFFFF"/>
                </a:solidFill>
                <a:ea typeface="맑은 고딕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1379151" y="2823410"/>
            <a:ext cx="521415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00" b="1" dirty="0">
                <a:solidFill>
                  <a:srgbClr val="FFFFFF"/>
                </a:solidFill>
                <a:ea typeface="맑은 고딕"/>
              </a:rPr>
              <a:t>프로젝트 수행 과정 </a:t>
            </a:r>
            <a:r>
              <a:rPr lang="en-US" altLang="ko-KR" sz="4400" b="1" dirty="0">
                <a:solidFill>
                  <a:srgbClr val="FFFFFF"/>
                </a:solidFill>
                <a:ea typeface="맑은 고딕"/>
              </a:rPr>
              <a:t>&amp;</a:t>
            </a:r>
            <a:r>
              <a:rPr lang="ko-KR" altLang="en-US" sz="4400" b="1" dirty="0">
                <a:solidFill>
                  <a:srgbClr val="FFFFFF"/>
                </a:solidFill>
                <a:ea typeface="맑은 고딕"/>
              </a:rPr>
              <a:t> 수행 내용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6693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4726309" y="5729092"/>
            <a:ext cx="2733425" cy="6588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Arial"/>
                <a:ea typeface="Malgun Gothic"/>
              </a:rPr>
              <a:t>Windows 11</a:t>
            </a:r>
            <a:endParaRPr lang="en-US" altLang="ko-KR" sz="2800" dirty="0">
              <a:solidFill>
                <a:srgbClr val="000000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개발 환경 구축</a:t>
            </a:r>
            <a:endParaRPr lang="ko-KR" sz="3200" b="1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6FF9E-5091-4450-15C1-BA2AED4A88D1}"/>
              </a:ext>
            </a:extLst>
          </p:cNvPr>
          <p:cNvSpPr txBox="1"/>
          <p:nvPr/>
        </p:nvSpPr>
        <p:spPr>
          <a:xfrm>
            <a:off x="1419619" y="1381620"/>
            <a:ext cx="87947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000000"/>
                </a:solidFill>
                <a:ea typeface="+mn-lt"/>
                <a:cs typeface="+mn-lt"/>
              </a:rPr>
              <a:t>1. </a:t>
            </a:r>
            <a:r>
              <a:rPr lang="ko-KR" altLang="en-US" sz="2800" b="1" dirty="0">
                <a:solidFill>
                  <a:srgbClr val="000000"/>
                </a:solidFill>
                <a:ea typeface="+mn-lt"/>
                <a:cs typeface="+mn-lt"/>
              </a:rPr>
              <a:t>운영체제</a:t>
            </a:r>
            <a:endParaRPr lang="ko-KR" sz="2800" b="1" dirty="0">
              <a:ea typeface="맑은 고딕"/>
            </a:endParaRPr>
          </a:p>
        </p:txBody>
      </p:sp>
      <p:pic>
        <p:nvPicPr>
          <p:cNvPr id="7170" name="Picture 2" descr="돋보기를 사용하여 화면에서 사물을 보기 쉽게 표시 - Microsoft 지원">
            <a:extLst>
              <a:ext uri="{FF2B5EF4-FFF2-40B4-BE49-F238E27FC236}">
                <a16:creationId xmlns:a16="http://schemas.microsoft.com/office/drawing/2014/main" id="{B12F2986-B120-6D6E-C97E-144CC43A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186" y="2176341"/>
            <a:ext cx="6097628" cy="34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50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개발 환경 구축</a:t>
            </a:r>
            <a:endParaRPr lang="ko-KR" sz="3200" b="1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6FF9E-5091-4450-15C1-BA2AED4A88D1}"/>
              </a:ext>
            </a:extLst>
          </p:cNvPr>
          <p:cNvSpPr txBox="1"/>
          <p:nvPr/>
        </p:nvSpPr>
        <p:spPr>
          <a:xfrm>
            <a:off x="1419619" y="1381620"/>
            <a:ext cx="87947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000000"/>
                </a:solidFill>
                <a:ea typeface="+mn-lt"/>
                <a:cs typeface="+mn-lt"/>
              </a:rPr>
              <a:t>2. </a:t>
            </a:r>
            <a:r>
              <a:rPr lang="ko-KR" altLang="en-US" sz="2800" b="1" dirty="0">
                <a:solidFill>
                  <a:srgbClr val="000000"/>
                </a:solidFill>
                <a:ea typeface="+mn-lt"/>
                <a:cs typeface="+mn-lt"/>
              </a:rPr>
              <a:t>하드웨어</a:t>
            </a:r>
            <a:endParaRPr lang="ko-KR" sz="28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AA1EE7-1E48-2192-EB09-4546319361D8}"/>
              </a:ext>
            </a:extLst>
          </p:cNvPr>
          <p:cNvSpPr txBox="1"/>
          <p:nvPr/>
        </p:nvSpPr>
        <p:spPr>
          <a:xfrm>
            <a:off x="1321645" y="4920959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우노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16596-3EF6-3B1F-0FB0-1BD04687DCA8}"/>
              </a:ext>
            </a:extLst>
          </p:cNvPr>
          <p:cNvSpPr txBox="1"/>
          <p:nvPr/>
        </p:nvSpPr>
        <p:spPr>
          <a:xfrm>
            <a:off x="4858226" y="4920959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ea typeface="맑은 고딕"/>
              </a:rPr>
              <a:t>HC-06</a:t>
            </a:r>
            <a:endParaRPr lang="ko-KR" altLang="en-US" sz="2000" b="1" dirty="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6" name="그림 5" descr="undefined">
            <a:extLst>
              <a:ext uri="{FF2B5EF4-FFF2-40B4-BE49-F238E27FC236}">
                <a16:creationId xmlns:a16="http://schemas.microsoft.com/office/drawing/2014/main" id="{9FFCCEF3-0078-3F2D-DF0C-E61B486C6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57" y="2432612"/>
            <a:ext cx="3428852" cy="2252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4FBD9-F47E-5A4D-079C-DCD4FBD313D4}"/>
              </a:ext>
            </a:extLst>
          </p:cNvPr>
          <p:cNvSpPr txBox="1"/>
          <p:nvPr/>
        </p:nvSpPr>
        <p:spPr>
          <a:xfrm>
            <a:off x="9251498" y="2534486"/>
            <a:ext cx="2220029" cy="2802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ea typeface="맑은 고딕"/>
              </a:rPr>
              <a:t>- RFID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모듈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ea typeface="맑은 고딕"/>
              </a:rPr>
              <a:t>- 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온습도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센서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ea typeface="맑은 고딕"/>
              </a:rPr>
              <a:t>- PIR 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모션센서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ea typeface="맑은 고딕"/>
              </a:rPr>
              <a:t>- 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조도센서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ea typeface="맑은 고딕"/>
              </a:rPr>
              <a:t>- LCD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ea typeface="맑은 고딕"/>
              </a:rPr>
              <a:t>- 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세그먼트6</a:t>
            </a:r>
            <a:endParaRPr lang="ko-KR" dirty="0"/>
          </a:p>
        </p:txBody>
      </p:sp>
      <p:pic>
        <p:nvPicPr>
          <p:cNvPr id="11" name="그림 10" descr="블루투스 직렬포트 모듈 HC-06 (DIP) [SZH-EK010] / 디바이스마트">
            <a:extLst>
              <a:ext uri="{FF2B5EF4-FFF2-40B4-BE49-F238E27FC236}">
                <a16:creationId xmlns:a16="http://schemas.microsoft.com/office/drawing/2014/main" id="{4E9E9376-BDB4-CDA0-08DB-25EA55A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307" y="2547258"/>
            <a:ext cx="3117011" cy="23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1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개발 환경 구축</a:t>
            </a:r>
            <a:endParaRPr lang="ko-KR" sz="3200" b="1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6FF9E-5091-4450-15C1-BA2AED4A88D1}"/>
              </a:ext>
            </a:extLst>
          </p:cNvPr>
          <p:cNvSpPr txBox="1"/>
          <p:nvPr/>
        </p:nvSpPr>
        <p:spPr>
          <a:xfrm>
            <a:off x="1419619" y="1381620"/>
            <a:ext cx="87947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000000"/>
                </a:solidFill>
                <a:ea typeface="+mn-lt"/>
                <a:cs typeface="+mn-lt"/>
              </a:rPr>
              <a:t>3. </a:t>
            </a:r>
            <a:r>
              <a:rPr lang="ko-KR" altLang="en-US" sz="2800" b="1" dirty="0">
                <a:solidFill>
                  <a:srgbClr val="000000"/>
                </a:solidFill>
                <a:ea typeface="+mn-lt"/>
                <a:cs typeface="+mn-lt"/>
              </a:rPr>
              <a:t>소프트웨어</a:t>
            </a:r>
            <a:endParaRPr lang="ko-KR" sz="28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AA1EE7-1E48-2192-EB09-4546319361D8}"/>
              </a:ext>
            </a:extLst>
          </p:cNvPr>
          <p:cNvSpPr txBox="1"/>
          <p:nvPr/>
        </p:nvSpPr>
        <p:spPr>
          <a:xfrm>
            <a:off x="1691349" y="5158945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ea typeface="맑은 고딕"/>
              </a:rPr>
              <a:t>Arduino IDE</a:t>
            </a:r>
            <a:endParaRPr lang="ko-KR" altLang="en-US" sz="2000" b="1" dirty="0" err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16596-3EF6-3B1F-0FB0-1BD04687DCA8}"/>
              </a:ext>
            </a:extLst>
          </p:cNvPr>
          <p:cNvSpPr txBox="1"/>
          <p:nvPr/>
        </p:nvSpPr>
        <p:spPr>
          <a:xfrm>
            <a:off x="6480088" y="5152636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앱인벤터</a:t>
            </a:r>
            <a:endParaRPr lang="ko-KR" altLang="en-US" sz="2000" b="1" dirty="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10242" name="Picture 2" descr="Arduino IDE에 ESP32 보드 설치, 포트 설정, 예제 (mac os)">
            <a:extLst>
              <a:ext uri="{FF2B5EF4-FFF2-40B4-BE49-F238E27FC236}">
                <a16:creationId xmlns:a16="http://schemas.microsoft.com/office/drawing/2014/main" id="{0E919985-C744-5EFE-906B-344E725E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92" y="2496888"/>
            <a:ext cx="2456089" cy="251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만화 영화, 그래픽, 디자인, 클립아트이(가) 표시된 사진&#10;&#10;자동 생성된 설명">
            <a:extLst>
              <a:ext uri="{FF2B5EF4-FFF2-40B4-BE49-F238E27FC236}">
                <a16:creationId xmlns:a16="http://schemas.microsoft.com/office/drawing/2014/main" id="{5B4DA3D4-2E09-3646-DB3A-3C4BEFFA5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" r="205" b="-541"/>
          <a:stretch/>
        </p:blipFill>
        <p:spPr>
          <a:xfrm>
            <a:off x="6174663" y="2853516"/>
            <a:ext cx="4675713" cy="179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1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원격 제어 전등 스위치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10F99E5-7436-3188-025C-29DBC0F5A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8888" r="6964" b="7056"/>
          <a:stretch/>
        </p:blipFill>
        <p:spPr bwMode="auto">
          <a:xfrm>
            <a:off x="6064592" y="771190"/>
            <a:ext cx="4347157" cy="576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C5EC41-031A-31B1-FCEF-595004E15067}"/>
              </a:ext>
            </a:extLst>
          </p:cNvPr>
          <p:cNvSpPr txBox="1"/>
          <p:nvPr/>
        </p:nvSpPr>
        <p:spPr>
          <a:xfrm>
            <a:off x="1158417" y="5095547"/>
            <a:ext cx="2928572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원격 제어</a:t>
            </a:r>
            <a:endParaRPr lang="en-US" altLang="ko-KR" sz="2000" b="1" dirty="0">
              <a:solidFill>
                <a:srgbClr val="3F3F3F"/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전등 스위치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8D414C2-05B7-6B83-3D46-59D3D28F9828}"/>
              </a:ext>
            </a:extLst>
          </p:cNvPr>
          <p:cNvSpPr/>
          <p:nvPr/>
        </p:nvSpPr>
        <p:spPr>
          <a:xfrm>
            <a:off x="1518010" y="2567891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B5319C-596B-7963-71C1-EBF7C4D671AE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그래픽, 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1889B7-89F6-DFBB-B229-A85BBDE15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355" y="3150465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원격 제어 전등 스위치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5EC41-031A-31B1-FCEF-595004E15067}"/>
              </a:ext>
            </a:extLst>
          </p:cNvPr>
          <p:cNvSpPr txBox="1"/>
          <p:nvPr/>
        </p:nvSpPr>
        <p:spPr>
          <a:xfrm>
            <a:off x="1158417" y="5095547"/>
            <a:ext cx="2928572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원격 제어</a:t>
            </a:r>
            <a:endParaRPr lang="en-US" altLang="ko-KR" sz="2000" b="1" dirty="0">
              <a:solidFill>
                <a:srgbClr val="3F3F3F"/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전등 스위치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8D414C2-05B7-6B83-3D46-59D3D28F9828}"/>
              </a:ext>
            </a:extLst>
          </p:cNvPr>
          <p:cNvSpPr/>
          <p:nvPr/>
        </p:nvSpPr>
        <p:spPr>
          <a:xfrm>
            <a:off x="1518010" y="2567891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B5319C-596B-7963-71C1-EBF7C4D671AE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그래픽, 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1889B7-89F6-DFBB-B229-A85BBDE1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55" y="3150465"/>
            <a:ext cx="1200150" cy="1200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5BB85-90B2-52FC-1BEE-53BBD6504808}"/>
              </a:ext>
            </a:extLst>
          </p:cNvPr>
          <p:cNvSpPr txBox="1"/>
          <p:nvPr/>
        </p:nvSpPr>
        <p:spPr>
          <a:xfrm>
            <a:off x="5410920" y="2096030"/>
            <a:ext cx="5796456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코드 전문은 결과 보고서에 있으니 참고 부탁드립니다</a:t>
            </a:r>
            <a:r>
              <a:rPr lang="en-US" altLang="ko-KR" sz="1600" dirty="0"/>
              <a:t>.)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SoftwareSerial.h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Servo.h</a:t>
            </a:r>
            <a:r>
              <a:rPr lang="en-US" altLang="ko-KR" sz="1600" dirty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Servo myservo1, myservo2;</a:t>
            </a:r>
          </a:p>
          <a:p>
            <a:r>
              <a:rPr lang="en-US" altLang="ko-KR" sz="1600" dirty="0"/>
              <a:t>int </a:t>
            </a:r>
            <a:r>
              <a:rPr lang="en-US" altLang="ko-KR" sz="1600" dirty="0" err="1"/>
              <a:t>bluetoothTx</a:t>
            </a:r>
            <a:r>
              <a:rPr lang="en-US" altLang="ko-KR" sz="1600" dirty="0"/>
              <a:t> = 10;</a:t>
            </a:r>
          </a:p>
          <a:p>
            <a:r>
              <a:rPr lang="en-US" altLang="ko-KR" sz="1600" dirty="0"/>
              <a:t>int </a:t>
            </a:r>
            <a:r>
              <a:rPr lang="en-US" altLang="ko-KR" sz="1600" dirty="0" err="1"/>
              <a:t>bluetoothRx</a:t>
            </a:r>
            <a:r>
              <a:rPr lang="en-US" altLang="ko-KR" sz="1600" dirty="0"/>
              <a:t> = 11;</a:t>
            </a:r>
          </a:p>
          <a:p>
            <a:r>
              <a:rPr lang="en-US" altLang="ko-KR" sz="1600" dirty="0" err="1"/>
              <a:t>SoftwareSerial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bluetooth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bluetoothTx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bluetoothRx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void setup() {</a:t>
            </a:r>
          </a:p>
          <a:p>
            <a:r>
              <a:rPr lang="en-US" altLang="ko-KR" sz="1600" dirty="0"/>
              <a:t>  myservo1.attach(3);</a:t>
            </a:r>
          </a:p>
          <a:p>
            <a:r>
              <a:rPr lang="en-US" altLang="ko-KR" sz="1600" dirty="0"/>
              <a:t>  myservo2.attach(5);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Serial.begin</a:t>
            </a:r>
            <a:r>
              <a:rPr lang="en-US" altLang="ko-KR" sz="1600" dirty="0"/>
              <a:t>(9600);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bluetooth.begin</a:t>
            </a:r>
            <a:r>
              <a:rPr lang="en-US" altLang="ko-KR" sz="1600" dirty="0"/>
              <a:t>(9600);</a:t>
            </a:r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  <a:p>
            <a:r>
              <a:rPr lang="en-US" altLang="ko-KR" sz="1600" dirty="0"/>
              <a:t>void loop() {</a:t>
            </a:r>
          </a:p>
        </p:txBody>
      </p:sp>
    </p:spTree>
    <p:extLst>
      <p:ext uri="{BB962C8B-B14F-4D97-AF65-F5344CB8AC3E}">
        <p14:creationId xmlns:p14="http://schemas.microsoft.com/office/powerpoint/2010/main" val="235587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원격 제어 전등 스위치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5EC41-031A-31B1-FCEF-595004E15067}"/>
              </a:ext>
            </a:extLst>
          </p:cNvPr>
          <p:cNvSpPr txBox="1"/>
          <p:nvPr/>
        </p:nvSpPr>
        <p:spPr>
          <a:xfrm>
            <a:off x="1158417" y="5095547"/>
            <a:ext cx="2928572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원격 제어</a:t>
            </a:r>
            <a:endParaRPr lang="en-US" altLang="ko-KR" sz="2000" b="1" dirty="0">
              <a:solidFill>
                <a:srgbClr val="3F3F3F"/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전등 스위치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8D414C2-05B7-6B83-3D46-59D3D28F9828}"/>
              </a:ext>
            </a:extLst>
          </p:cNvPr>
          <p:cNvSpPr/>
          <p:nvPr/>
        </p:nvSpPr>
        <p:spPr>
          <a:xfrm>
            <a:off x="1518010" y="2567891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B5319C-596B-7963-71C1-EBF7C4D671AE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그래픽, 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1889B7-89F6-DFBB-B229-A85BBDE1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55" y="3150465"/>
            <a:ext cx="1200150" cy="120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C52441-B90E-CAD2-1D76-6D18D1462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286" y="353179"/>
            <a:ext cx="6341457" cy="3484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EBB38B-9F04-1272-8345-2D046DC87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162" y="3226987"/>
            <a:ext cx="3375979" cy="343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62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C71C35-C238-5500-1613-4C1A9383F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0983" y="-2660984"/>
            <a:ext cx="6867055" cy="121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25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도어락</a:t>
            </a:r>
            <a:endParaRPr lang="ko-KR" altLang="en-US" sz="2400" b="1" dirty="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EF81E2B-2D5C-36EA-D4C8-674FA7F3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307" y="2329470"/>
            <a:ext cx="7028561" cy="376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25F90-C383-BBCC-6BE2-8E9AB2EBD08E}"/>
              </a:ext>
            </a:extLst>
          </p:cNvPr>
          <p:cNvSpPr txBox="1"/>
          <p:nvPr/>
        </p:nvSpPr>
        <p:spPr>
          <a:xfrm>
            <a:off x="1158417" y="5095547"/>
            <a:ext cx="2928572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도어락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(RFID)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59BCA24-6D19-B22B-0A1B-9B9683A2E2C5}"/>
              </a:ext>
            </a:extLst>
          </p:cNvPr>
          <p:cNvSpPr/>
          <p:nvPr/>
        </p:nvSpPr>
        <p:spPr>
          <a:xfrm>
            <a:off x="1518010" y="2567891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276D6877-C77C-C7B5-9E2C-B44A3893E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3" y="3063761"/>
            <a:ext cx="1190446" cy="114731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D30A445-341E-64F2-5924-08163490DC1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35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EBD7B7D7-340C-12FB-CAC8-3FB82670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그래픽, 원이(가) 표시된 사진&#10;&#10;자동 생성된 설명">
            <a:extLst>
              <a:ext uri="{FF2B5EF4-FFF2-40B4-BE49-F238E27FC236}">
                <a16:creationId xmlns:a16="http://schemas.microsoft.com/office/drawing/2014/main" id="{33D3DF14-DF76-5B74-E9F9-40975A9ED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6863C9B-57D7-41BF-FA70-FB3A342FFC6A}"/>
              </a:ext>
            </a:extLst>
          </p:cNvPr>
          <p:cNvSpPr txBox="1"/>
          <p:nvPr/>
        </p:nvSpPr>
        <p:spPr>
          <a:xfrm>
            <a:off x="686529" y="494081"/>
            <a:ext cx="1717784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>
                <a:solidFill>
                  <a:srgbClr val="00979C"/>
                </a:solidFill>
                <a:ea typeface="맑은 고딕"/>
              </a:rPr>
              <a:t>목 차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5C04F8E-A1FC-ED86-081C-E92DAEB2161D}"/>
              </a:ext>
            </a:extLst>
          </p:cNvPr>
          <p:cNvSpPr txBox="1"/>
          <p:nvPr/>
        </p:nvSpPr>
        <p:spPr>
          <a:xfrm>
            <a:off x="2350051" y="762391"/>
            <a:ext cx="376767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i="1" err="1">
                <a:solidFill>
                  <a:srgbClr val="86BBBD"/>
                </a:solidFill>
                <a:ea typeface="맑은 고딕"/>
              </a:rPr>
              <a:t>Table</a:t>
            </a:r>
            <a:r>
              <a:rPr lang="ko-KR" altLang="en-US" sz="2400" i="1">
                <a:solidFill>
                  <a:srgbClr val="86BBBD"/>
                </a:solidFill>
                <a:ea typeface="맑은 고딕"/>
              </a:rPr>
              <a:t> of </a:t>
            </a:r>
            <a:r>
              <a:rPr lang="ko-KR" altLang="en-US" sz="2400" i="1" err="1">
                <a:solidFill>
                  <a:srgbClr val="86BBBD"/>
                </a:solidFill>
                <a:ea typeface="맑은 고딕"/>
              </a:rPr>
              <a:t>Contents</a:t>
            </a:r>
            <a:endParaRPr lang="ko-KR" sz="2400" i="1">
              <a:solidFill>
                <a:srgbClr val="86BBBD"/>
              </a:solidFill>
              <a:ea typeface="맑은 고딕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67727-0FEA-E902-4007-C97DF998A561}"/>
              </a:ext>
            </a:extLst>
          </p:cNvPr>
          <p:cNvSpPr/>
          <p:nvPr/>
        </p:nvSpPr>
        <p:spPr>
          <a:xfrm>
            <a:off x="691658" y="1737058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3" name="TextBox 2">
            <a:extLst>
              <a:ext uri="{FF2B5EF4-FFF2-40B4-BE49-F238E27FC236}">
                <a16:creationId xmlns:a16="http://schemas.microsoft.com/office/drawing/2014/main" id="{92670683-CD82-DD49-6B56-590E4FEA0A89}"/>
              </a:ext>
            </a:extLst>
          </p:cNvPr>
          <p:cNvSpPr txBox="1"/>
          <p:nvPr/>
        </p:nvSpPr>
        <p:spPr>
          <a:xfrm>
            <a:off x="884481" y="1697600"/>
            <a:ext cx="3297314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>
                <a:solidFill>
                  <a:srgbClr val="000000"/>
                </a:solidFill>
                <a:ea typeface="맑은 고딕"/>
              </a:rPr>
              <a:t>프로젝트 개요</a:t>
            </a:r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5A8C4274-1E6F-94EB-7264-8EDA5A737B65}"/>
              </a:ext>
            </a:extLst>
          </p:cNvPr>
          <p:cNvSpPr txBox="1"/>
          <p:nvPr/>
        </p:nvSpPr>
        <p:spPr>
          <a:xfrm>
            <a:off x="870874" y="2642624"/>
            <a:ext cx="6936361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solidFill>
                  <a:srgbClr val="000000"/>
                </a:solidFill>
                <a:ea typeface="맑은 고딕"/>
              </a:rPr>
              <a:t>프로젝트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수행 과정 및 수행 내용</a:t>
            </a:r>
            <a:endParaRPr lang="ko-KR" altLang="en-US" sz="32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5" name="TextBox 4">
            <a:extLst>
              <a:ext uri="{FF2B5EF4-FFF2-40B4-BE49-F238E27FC236}">
                <a16:creationId xmlns:a16="http://schemas.microsoft.com/office/drawing/2014/main" id="{5928B786-9081-A0C6-D53F-6BA1E907CF03}"/>
              </a:ext>
            </a:extLst>
          </p:cNvPr>
          <p:cNvSpPr txBox="1"/>
          <p:nvPr/>
        </p:nvSpPr>
        <p:spPr>
          <a:xfrm>
            <a:off x="875341" y="3570736"/>
            <a:ext cx="7480263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프로젝트 수행 결과 및 목표 달성 정도</a:t>
            </a:r>
            <a:endParaRPr lang="ko-KR" sz="3200" b="1" dirty="0">
              <a:ea typeface="맑은 고딕"/>
            </a:endParaRP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868D1266-9410-815B-049A-F4A6CFB2F58E}"/>
              </a:ext>
            </a:extLst>
          </p:cNvPr>
          <p:cNvSpPr txBox="1"/>
          <p:nvPr/>
        </p:nvSpPr>
        <p:spPr>
          <a:xfrm>
            <a:off x="886714" y="4560350"/>
            <a:ext cx="9221976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프로젝트 </a:t>
            </a:r>
            <a:r>
              <a:rPr lang="ko-KR" sz="3200" b="1" dirty="0" err="1">
                <a:solidFill>
                  <a:srgbClr val="000000"/>
                </a:solidFill>
                <a:ea typeface="+mn-lt"/>
                <a:cs typeface="+mn-lt"/>
              </a:rPr>
              <a:t>개발성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 및 관련 분야에 대한 기여 정도</a:t>
            </a:r>
            <a:endParaRPr lang="ko-KR" sz="3200" b="1" dirty="0">
              <a:ea typeface="맑은 고딕"/>
            </a:endParaRPr>
          </a:p>
        </p:txBody>
      </p:sp>
      <p:sp>
        <p:nvSpPr>
          <p:cNvPr id="57" name="TextBox 6">
            <a:extLst>
              <a:ext uri="{FF2B5EF4-FFF2-40B4-BE49-F238E27FC236}">
                <a16:creationId xmlns:a16="http://schemas.microsoft.com/office/drawing/2014/main" id="{ACE0A78C-3B88-389A-C536-079B2884B43B}"/>
              </a:ext>
            </a:extLst>
          </p:cNvPr>
          <p:cNvSpPr txBox="1"/>
          <p:nvPr/>
        </p:nvSpPr>
        <p:spPr>
          <a:xfrm>
            <a:off x="873107" y="5551264"/>
            <a:ext cx="8228655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>
                <a:solidFill>
                  <a:srgbClr val="000000"/>
                </a:solidFill>
                <a:ea typeface="+mn-lt"/>
                <a:cs typeface="+mn-lt"/>
              </a:rPr>
              <a:t>프로젝트의</a:t>
            </a:r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 관리 및 활용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계획</a:t>
            </a:r>
            <a:endParaRPr lang="ko-KR" sz="3200" b="1" dirty="0">
              <a:ea typeface="맑은 고딕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754F603-C242-2EEB-BE4F-FC0A7DE7848F}"/>
              </a:ext>
            </a:extLst>
          </p:cNvPr>
          <p:cNvSpPr/>
          <p:nvPr/>
        </p:nvSpPr>
        <p:spPr>
          <a:xfrm>
            <a:off x="691658" y="2644776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DA919C-FAFB-DE59-5623-A8CE3A41E5A7}"/>
              </a:ext>
            </a:extLst>
          </p:cNvPr>
          <p:cNvSpPr/>
          <p:nvPr/>
        </p:nvSpPr>
        <p:spPr>
          <a:xfrm>
            <a:off x="691658" y="3577373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920A509-675C-6B06-F887-CC259E99D3D2}"/>
              </a:ext>
            </a:extLst>
          </p:cNvPr>
          <p:cNvSpPr/>
          <p:nvPr/>
        </p:nvSpPr>
        <p:spPr>
          <a:xfrm>
            <a:off x="691658" y="4555463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76ADE5-B97F-E9EE-E5DE-84FA1B69EAFB}"/>
              </a:ext>
            </a:extLst>
          </p:cNvPr>
          <p:cNvSpPr/>
          <p:nvPr/>
        </p:nvSpPr>
        <p:spPr>
          <a:xfrm>
            <a:off x="691658" y="5556299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9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도어락</a:t>
            </a:r>
            <a:endParaRPr lang="ko-KR" altLang="en-US" sz="2400" b="1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A127A-3AB2-74E1-B843-DD6F3D41FD75}"/>
              </a:ext>
            </a:extLst>
          </p:cNvPr>
          <p:cNvSpPr txBox="1"/>
          <p:nvPr/>
        </p:nvSpPr>
        <p:spPr>
          <a:xfrm>
            <a:off x="5952366" y="510271"/>
            <a:ext cx="4978459" cy="5970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코드 전문은 결과 보고서에 있으니 참고 부탁드립니다</a:t>
            </a:r>
            <a:r>
              <a:rPr lang="en-US" altLang="ko-KR" sz="1400" dirty="0"/>
              <a:t>.)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SPI.h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&lt;MFRC522.h&gt;</a:t>
            </a:r>
          </a:p>
          <a:p>
            <a:r>
              <a:rPr lang="en-US" altLang="ko-KR" sz="1600" dirty="0"/>
              <a:t>#define SS_PIN 10</a:t>
            </a:r>
          </a:p>
          <a:p>
            <a:r>
              <a:rPr lang="en-US" altLang="ko-KR" sz="1600" dirty="0"/>
              <a:t>#define RST_PIN 9</a:t>
            </a:r>
          </a:p>
          <a:p>
            <a:r>
              <a:rPr lang="en-US" altLang="ko-KR" sz="1600" dirty="0"/>
              <a:t>MFRC522 </a:t>
            </a:r>
            <a:r>
              <a:rPr lang="en-US" altLang="ko-KR" sz="1600" dirty="0" err="1"/>
              <a:t>rfid</a:t>
            </a:r>
            <a:r>
              <a:rPr lang="en-US" altLang="ko-KR" sz="1600" dirty="0"/>
              <a:t>(SS_PIN, RST_PIN); //</a:t>
            </a:r>
            <a:r>
              <a:rPr lang="en-US" altLang="ko-KR" sz="1600" dirty="0" err="1"/>
              <a:t>rfid</a:t>
            </a:r>
            <a:r>
              <a:rPr lang="en-US" altLang="ko-KR" sz="1600" dirty="0"/>
              <a:t> </a:t>
            </a:r>
            <a:r>
              <a:rPr lang="ko-KR" altLang="en-US" sz="1600" dirty="0"/>
              <a:t>객체 생성</a:t>
            </a:r>
          </a:p>
          <a:p>
            <a:endParaRPr lang="ko-KR" altLang="en-US" sz="1600" dirty="0"/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Servo.h</a:t>
            </a:r>
            <a:r>
              <a:rPr lang="en-US" altLang="ko-KR" sz="1600" dirty="0"/>
              <a:t>&gt;    //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라이브러리를 지정</a:t>
            </a:r>
          </a:p>
          <a:p>
            <a:r>
              <a:rPr lang="en-US" altLang="ko-KR" sz="1600" dirty="0"/>
              <a:t>#define </a:t>
            </a:r>
            <a:r>
              <a:rPr lang="en-US" altLang="ko-KR" sz="1600" dirty="0" err="1"/>
              <a:t>servoPin</a:t>
            </a:r>
            <a:r>
              <a:rPr lang="en-US" altLang="ko-KR" sz="1600" dirty="0"/>
              <a:t> 8     //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모터핀을</a:t>
            </a:r>
            <a:r>
              <a:rPr lang="ko-KR" altLang="en-US" sz="1600" dirty="0"/>
              <a:t> 지정</a:t>
            </a:r>
          </a:p>
          <a:p>
            <a:r>
              <a:rPr lang="en-US" altLang="ko-KR" sz="1600" dirty="0"/>
              <a:t>Servo </a:t>
            </a:r>
            <a:r>
              <a:rPr lang="en-US" altLang="ko-KR" sz="1600" dirty="0" err="1"/>
              <a:t>servo</a:t>
            </a:r>
            <a:r>
              <a:rPr lang="en-US" altLang="ko-KR" sz="1600" dirty="0"/>
              <a:t>;      //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라이브러리 변수를 선언</a:t>
            </a:r>
          </a:p>
          <a:p>
            <a:r>
              <a:rPr lang="en-US" altLang="ko-KR" sz="1600" dirty="0"/>
              <a:t>int pos=0;      // </a:t>
            </a:r>
            <a:r>
              <a:rPr lang="ko-KR" altLang="en-US" sz="1600" dirty="0"/>
              <a:t>현재 각도를 저장할 변수를 지정한다</a:t>
            </a:r>
          </a:p>
          <a:p>
            <a:r>
              <a:rPr lang="en-US" altLang="ko-KR" sz="1600" dirty="0"/>
              <a:t>int RLED=7;     // </a:t>
            </a:r>
            <a:r>
              <a:rPr lang="ko-KR" altLang="en-US" sz="1600" dirty="0"/>
              <a:t>빨간색 </a:t>
            </a:r>
            <a:r>
              <a:rPr lang="en-US" altLang="ko-KR" sz="1600" dirty="0"/>
              <a:t>LED</a:t>
            </a:r>
            <a:r>
              <a:rPr lang="ko-KR" altLang="en-US" sz="1600" dirty="0"/>
              <a:t>단자를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en-US" altLang="ko-KR" sz="1600" dirty="0"/>
              <a:t>7</a:t>
            </a:r>
            <a:r>
              <a:rPr lang="ko-KR" altLang="en-US" sz="1600" dirty="0"/>
              <a:t>번과 연결</a:t>
            </a:r>
          </a:p>
          <a:p>
            <a:r>
              <a:rPr lang="en-US" altLang="ko-KR" sz="1600" dirty="0"/>
              <a:t>int GLED=6;     // </a:t>
            </a:r>
            <a:r>
              <a:rPr lang="ko-KR" altLang="en-US" sz="1600" dirty="0"/>
              <a:t>초록색 </a:t>
            </a:r>
            <a:r>
              <a:rPr lang="en-US" altLang="ko-KR" sz="1600" dirty="0"/>
              <a:t>LED</a:t>
            </a:r>
            <a:r>
              <a:rPr lang="ko-KR" altLang="en-US" sz="1600" dirty="0"/>
              <a:t>단자를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en-US" altLang="ko-KR" sz="1600" dirty="0"/>
              <a:t>6</a:t>
            </a:r>
            <a:r>
              <a:rPr lang="ko-KR" altLang="en-US" sz="1600" dirty="0"/>
              <a:t>번과 연결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void setup() 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pinMode</a:t>
            </a:r>
            <a:r>
              <a:rPr lang="en-US" altLang="ko-KR" sz="1600" dirty="0"/>
              <a:t>(RLED, OUTPUT);      // RED LED</a:t>
            </a:r>
            <a:r>
              <a:rPr lang="ko-KR" altLang="en-US" sz="1600" dirty="0"/>
              <a:t>를 출력으로 지정</a:t>
            </a:r>
          </a:p>
          <a:p>
            <a:r>
              <a:rPr lang="ko-KR" altLang="en-US" sz="1600" dirty="0"/>
              <a:t>  </a:t>
            </a:r>
            <a:r>
              <a:rPr lang="en-US" altLang="ko-KR" sz="1600" dirty="0" err="1"/>
              <a:t>pinMode</a:t>
            </a:r>
            <a:r>
              <a:rPr lang="en-US" altLang="ko-KR" sz="1600" dirty="0"/>
              <a:t>(GLED, OUTPUT);      // GREEN LED</a:t>
            </a:r>
            <a:r>
              <a:rPr lang="ko-KR" altLang="en-US" sz="1600" dirty="0"/>
              <a:t>를 출력으로 지정</a:t>
            </a:r>
          </a:p>
          <a:p>
            <a:r>
              <a:rPr lang="ko-KR" altLang="en-US" sz="1600" dirty="0"/>
              <a:t>  </a:t>
            </a:r>
            <a:r>
              <a:rPr lang="en-US" altLang="ko-KR" sz="1600" dirty="0" err="1"/>
              <a:t>servo.attach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servoPin</a:t>
            </a:r>
            <a:r>
              <a:rPr lang="en-US" altLang="ko-KR" sz="1600" dirty="0"/>
              <a:t>);  // </a:t>
            </a:r>
            <a:r>
              <a:rPr lang="ko-KR" altLang="en-US" sz="1600" dirty="0" err="1"/>
              <a:t>서보모터</a:t>
            </a:r>
            <a:r>
              <a:rPr lang="ko-KR" altLang="en-US" sz="1600" dirty="0"/>
              <a:t> 핀을 설정한다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25F90-C383-BBCC-6BE2-8E9AB2EBD08E}"/>
              </a:ext>
            </a:extLst>
          </p:cNvPr>
          <p:cNvSpPr txBox="1"/>
          <p:nvPr/>
        </p:nvSpPr>
        <p:spPr>
          <a:xfrm>
            <a:off x="1158417" y="5095547"/>
            <a:ext cx="2928572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도어락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(RFID)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59BCA24-6D19-B22B-0A1B-9B9683A2E2C5}"/>
              </a:ext>
            </a:extLst>
          </p:cNvPr>
          <p:cNvSpPr/>
          <p:nvPr/>
        </p:nvSpPr>
        <p:spPr>
          <a:xfrm>
            <a:off x="1518010" y="2567891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276D6877-C77C-C7B5-9E2C-B44A3893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603" y="3063761"/>
            <a:ext cx="1190446" cy="114731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D30A445-341E-64F2-5924-08163490DC1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3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도어락</a:t>
            </a:r>
            <a:endParaRPr lang="ko-KR" altLang="en-US" sz="2400" b="1" dirty="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E730C4-3380-563F-D2E3-DDBA85648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022" cy="6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59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온습도계</a:t>
            </a:r>
            <a:endParaRPr lang="ko-KR" altLang="en-US" sz="2400" b="1" dirty="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7049A4-E492-813D-D769-975BAD95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" r="12565" b="12057"/>
          <a:stretch/>
        </p:blipFill>
        <p:spPr>
          <a:xfrm rot="5400000">
            <a:off x="5272170" y="1092865"/>
            <a:ext cx="5970866" cy="4805679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77C823-A2D2-4621-338E-BCAD5135FEF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869C057E-06EF-EA47-EAD5-D9BF74199211}"/>
              </a:ext>
            </a:extLst>
          </p:cNvPr>
          <p:cNvSpPr/>
          <p:nvPr/>
        </p:nvSpPr>
        <p:spPr>
          <a:xfrm>
            <a:off x="1531557" y="2348259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3C1E58A-A02B-5D3F-743D-B83EA161783D}"/>
              </a:ext>
            </a:extLst>
          </p:cNvPr>
          <p:cNvSpPr txBox="1"/>
          <p:nvPr/>
        </p:nvSpPr>
        <p:spPr>
          <a:xfrm>
            <a:off x="1550240" y="4829160"/>
            <a:ext cx="2146519" cy="9661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온습도계</a:t>
            </a:r>
            <a:endParaRPr lang="ko-KR" altLang="en-US" sz="2000" b="1" err="1">
              <a:solidFill>
                <a:srgbClr val="3F3F3F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</a:t>
            </a: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 센서)</a:t>
            </a:r>
            <a:endParaRPr lang="ko-KR" altLang="en-US" sz="2000" b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10" name="그림 9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96DC607C-767A-BABF-274B-F148CEF00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47" y="2898549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7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온습도계</a:t>
            </a:r>
            <a:endParaRPr lang="ko-KR" altLang="en-US" sz="2400" b="1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A127A-3AB2-74E1-B843-DD6F3D41FD75}"/>
              </a:ext>
            </a:extLst>
          </p:cNvPr>
          <p:cNvSpPr txBox="1"/>
          <p:nvPr/>
        </p:nvSpPr>
        <p:spPr>
          <a:xfrm>
            <a:off x="5535818" y="1662165"/>
            <a:ext cx="5404856" cy="4739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코드 전문은 결과 보고서에 있으니 참고 부탁드립니다</a:t>
            </a:r>
            <a:r>
              <a:rPr lang="en-US" altLang="ko-KR" sz="1400" dirty="0"/>
              <a:t>.)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DHT.h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DHT_U.h</a:t>
            </a:r>
            <a:r>
              <a:rPr lang="en-US" altLang="ko-KR" sz="1600" dirty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</a:t>
            </a:r>
            <a:r>
              <a:rPr lang="ko-KR" altLang="en-US" sz="1600" dirty="0"/>
              <a:t>주변 환경의 온도와 습도를 측정하여 시리얼모니터에 출력하기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DHT.h</a:t>
            </a:r>
            <a:r>
              <a:rPr lang="en-US" altLang="ko-KR" sz="1600" dirty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#define DHTPIN 7</a:t>
            </a:r>
          </a:p>
          <a:p>
            <a:r>
              <a:rPr lang="en-US" altLang="ko-KR" sz="1600" dirty="0"/>
              <a:t>#define DHTTYPE DHT11</a:t>
            </a:r>
          </a:p>
          <a:p>
            <a:endParaRPr lang="en-US" altLang="ko-KR" sz="1600" dirty="0"/>
          </a:p>
          <a:p>
            <a:r>
              <a:rPr lang="en-US" altLang="ko-KR" sz="1600" dirty="0"/>
              <a:t>DHT </a:t>
            </a:r>
            <a:r>
              <a:rPr lang="en-US" altLang="ko-KR" sz="1600" dirty="0" err="1"/>
              <a:t>dht</a:t>
            </a:r>
            <a:r>
              <a:rPr lang="en-US" altLang="ko-KR" sz="1600" dirty="0"/>
              <a:t>(DHTPIN, DHTTYPE);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void setup() {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Serial.begin</a:t>
            </a:r>
            <a:r>
              <a:rPr lang="en-US" altLang="ko-KR" sz="1600" dirty="0"/>
              <a:t>(9600);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dht.begin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  <a:p>
            <a:r>
              <a:rPr lang="en-US" altLang="ko-KR" sz="1600" dirty="0"/>
              <a:t>void loop() {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77C823-A2D2-4621-338E-BCAD5135FEF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869C057E-06EF-EA47-EAD5-D9BF74199211}"/>
              </a:ext>
            </a:extLst>
          </p:cNvPr>
          <p:cNvSpPr/>
          <p:nvPr/>
        </p:nvSpPr>
        <p:spPr>
          <a:xfrm>
            <a:off x="1531557" y="2348259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3C1E58A-A02B-5D3F-743D-B83EA161783D}"/>
              </a:ext>
            </a:extLst>
          </p:cNvPr>
          <p:cNvSpPr txBox="1"/>
          <p:nvPr/>
        </p:nvSpPr>
        <p:spPr>
          <a:xfrm>
            <a:off x="1550240" y="4829160"/>
            <a:ext cx="2146519" cy="9661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온습도계</a:t>
            </a:r>
            <a:endParaRPr lang="ko-KR" altLang="en-US" sz="2000" b="1" err="1">
              <a:solidFill>
                <a:srgbClr val="3F3F3F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</a:t>
            </a: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 센서)</a:t>
            </a:r>
            <a:endParaRPr lang="ko-KR" altLang="en-US" sz="2000" b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10" name="그림 9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96DC607C-767A-BABF-274B-F148CEF0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47" y="2898549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04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LED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벽시계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804D2BE-8E57-CA79-52E7-148472934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4" t="12738" r="11968" b="15422"/>
          <a:stretch/>
        </p:blipFill>
        <p:spPr bwMode="auto">
          <a:xfrm>
            <a:off x="5956073" y="352851"/>
            <a:ext cx="4396932" cy="615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84E0621-092E-6BBA-D5F8-FA6037CC8540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80415136-3E04-085D-5FC8-842F103DB718}"/>
              </a:ext>
            </a:extLst>
          </p:cNvPr>
          <p:cNvSpPr/>
          <p:nvPr/>
        </p:nvSpPr>
        <p:spPr>
          <a:xfrm>
            <a:off x="1531557" y="2348259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3BE5449-65CD-52F6-2AE1-135B1B8889CF}"/>
              </a:ext>
            </a:extLst>
          </p:cNvPr>
          <p:cNvSpPr txBox="1"/>
          <p:nvPr/>
        </p:nvSpPr>
        <p:spPr>
          <a:xfrm>
            <a:off x="1550240" y="5065005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LED 벽시계</a:t>
            </a:r>
            <a:endParaRPr lang="ko-KR" dirty="0"/>
          </a:p>
        </p:txBody>
      </p:sp>
      <p:pic>
        <p:nvPicPr>
          <p:cNvPr id="10" name="그림 9" descr="시계, 디지털 시계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050A274-8A4D-2D09-FB11-1B90C0C9D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640" y="2857500"/>
            <a:ext cx="1181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10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04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LED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벽시계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A127A-3AB2-74E1-B843-DD6F3D41FD75}"/>
              </a:ext>
            </a:extLst>
          </p:cNvPr>
          <p:cNvSpPr txBox="1"/>
          <p:nvPr/>
        </p:nvSpPr>
        <p:spPr>
          <a:xfrm>
            <a:off x="5468241" y="1539685"/>
            <a:ext cx="5404856" cy="4739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코드 전문은 결과 보고서에 있으니 참고 부탁드립니다</a:t>
            </a:r>
            <a:r>
              <a:rPr lang="en-US" altLang="ko-KR" sz="1400" dirty="0"/>
              <a:t>.)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Arduino.h</a:t>
            </a:r>
            <a:r>
              <a:rPr lang="en-US" altLang="ko-KR" sz="1600" dirty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#ifndef SEGMENT_DISPLAY_H</a:t>
            </a:r>
          </a:p>
          <a:p>
            <a:r>
              <a:rPr lang="en-US" altLang="ko-KR" sz="1600" dirty="0"/>
              <a:t>#define SEGMENT_DISPLAY_H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extern int </a:t>
            </a:r>
            <a:r>
              <a:rPr lang="en-US" altLang="ko-KR" sz="1600" dirty="0" err="1"/>
              <a:t>seg_pin</a:t>
            </a:r>
            <a:r>
              <a:rPr lang="en-US" altLang="ko-KR" sz="1600" dirty="0"/>
              <a:t>[8];</a:t>
            </a:r>
          </a:p>
          <a:p>
            <a:r>
              <a:rPr lang="en-US" altLang="ko-KR" sz="1600" dirty="0"/>
              <a:t>extern int </a:t>
            </a:r>
            <a:r>
              <a:rPr lang="en-US" altLang="ko-KR" sz="1600" dirty="0" err="1"/>
              <a:t>digit_pin</a:t>
            </a:r>
            <a:r>
              <a:rPr lang="en-US" altLang="ko-KR" sz="1600" dirty="0"/>
              <a:t>[4];</a:t>
            </a:r>
          </a:p>
          <a:p>
            <a:r>
              <a:rPr lang="en-US" altLang="ko-KR" sz="1600" dirty="0"/>
              <a:t>extern int </a:t>
            </a:r>
            <a:r>
              <a:rPr lang="en-US" altLang="ko-KR" sz="1600" dirty="0" err="1"/>
              <a:t>seg_value</a:t>
            </a:r>
            <a:r>
              <a:rPr lang="en-US" altLang="ko-KR" sz="1600" dirty="0"/>
              <a:t>[10][8];</a:t>
            </a:r>
          </a:p>
          <a:p>
            <a:r>
              <a:rPr lang="en-US" altLang="ko-KR" sz="1600" dirty="0"/>
              <a:t>extern 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state;</a:t>
            </a:r>
          </a:p>
          <a:p>
            <a:r>
              <a:rPr lang="en-US" altLang="ko-KR" sz="1600" dirty="0"/>
              <a:t>extern unsigned long timer0_millis;</a:t>
            </a:r>
          </a:p>
          <a:p>
            <a:r>
              <a:rPr lang="en-US" altLang="ko-KR" sz="1600" dirty="0"/>
              <a:t>extern int hour, min, sec;</a:t>
            </a:r>
          </a:p>
          <a:p>
            <a:endParaRPr lang="en-US" altLang="ko-KR" sz="1600" dirty="0"/>
          </a:p>
          <a:p>
            <a:r>
              <a:rPr lang="en-US" altLang="ko-KR" sz="1600" dirty="0"/>
              <a:t>void </a:t>
            </a:r>
            <a:r>
              <a:rPr lang="en-US" altLang="ko-KR" sz="1600" dirty="0" err="1"/>
              <a:t>setupSegment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 err="1"/>
              <a:t>switchFn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 err="1"/>
              <a:t>segClear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 err="1"/>
              <a:t>segOutput</a:t>
            </a:r>
            <a:r>
              <a:rPr lang="en-US" altLang="ko-KR" sz="1600" dirty="0"/>
              <a:t>(int d, int Number, int </a:t>
            </a:r>
            <a:r>
              <a:rPr lang="en-US" altLang="ko-KR" sz="1600" dirty="0" err="1"/>
              <a:t>dp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#endif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84E0621-092E-6BBA-D5F8-FA6037CC8540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80415136-3E04-085D-5FC8-842F103DB718}"/>
              </a:ext>
            </a:extLst>
          </p:cNvPr>
          <p:cNvSpPr/>
          <p:nvPr/>
        </p:nvSpPr>
        <p:spPr>
          <a:xfrm>
            <a:off x="1531557" y="2348259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3BE5449-65CD-52F6-2AE1-135B1B8889CF}"/>
              </a:ext>
            </a:extLst>
          </p:cNvPr>
          <p:cNvSpPr txBox="1"/>
          <p:nvPr/>
        </p:nvSpPr>
        <p:spPr>
          <a:xfrm>
            <a:off x="1550240" y="5065005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LED 벽시계</a:t>
            </a:r>
            <a:endParaRPr lang="ko-KR" dirty="0"/>
          </a:p>
        </p:txBody>
      </p:sp>
      <p:pic>
        <p:nvPicPr>
          <p:cNvPr id="10" name="그림 9" descr="시계, 디지털 시계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050A274-8A4D-2D09-FB11-1B90C0C9D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40" y="2857500"/>
            <a:ext cx="1181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05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조명 제어 </a:t>
            </a: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–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움직임 감지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6F0641E-2D8D-04F1-E02F-8B70C5824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118" y="483876"/>
            <a:ext cx="4560059" cy="60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59826A1-9DE8-F13D-F543-F16B1770A844}"/>
              </a:ext>
            </a:extLst>
          </p:cNvPr>
          <p:cNvSpPr/>
          <p:nvPr/>
        </p:nvSpPr>
        <p:spPr>
          <a:xfrm>
            <a:off x="1518010" y="243484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C37D5C4-89B6-1E11-3321-56E76E0C4258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0F9CDDEC-9D1B-132E-1354-8B0E818F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674" y="2796719"/>
            <a:ext cx="1417028" cy="1409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56127-D241-FCF2-BBF1-8E9956216A8C}"/>
              </a:ext>
            </a:extLst>
          </p:cNvPr>
          <p:cNvSpPr txBox="1"/>
          <p:nvPr/>
        </p:nvSpPr>
        <p:spPr>
          <a:xfrm>
            <a:off x="1538463" y="4802428"/>
            <a:ext cx="21465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움직임 감지로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조명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(</a:t>
            </a:r>
            <a:r>
              <a:rPr lang="ko-KR" sz="2000" b="1" err="1">
                <a:solidFill>
                  <a:srgbClr val="3F3F3F"/>
                </a:solidFill>
                <a:ea typeface="+mn-lt"/>
                <a:cs typeface="+mn-lt"/>
              </a:rPr>
              <a:t>PIR모션센서</a:t>
            </a:r>
            <a:r>
              <a:rPr lang="en-US" altLang="ko-KR" sz="2000" b="1">
                <a:solidFill>
                  <a:srgbClr val="3F3F3F"/>
                </a:solidFill>
                <a:ea typeface="+mn-lt"/>
                <a:cs typeface="+mn-lt"/>
              </a:rPr>
              <a:t>)</a:t>
            </a:r>
            <a:endParaRPr lang="ko-KR" altLang="en-US" sz="2000" b="1">
              <a:solidFill>
                <a:srgbClr val="3F3F3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592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05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조명 제어 </a:t>
            </a: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–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움직임 감지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A127A-3AB2-74E1-B843-DD6F3D41FD75}"/>
              </a:ext>
            </a:extLst>
          </p:cNvPr>
          <p:cNvSpPr txBox="1"/>
          <p:nvPr/>
        </p:nvSpPr>
        <p:spPr>
          <a:xfrm>
            <a:off x="5603959" y="1613869"/>
            <a:ext cx="5404856" cy="4739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코드 전문은 결과 보고서에 있으니 참고 부탁드립니다</a:t>
            </a:r>
            <a:r>
              <a:rPr lang="en-US" altLang="ko-KR" sz="1400" dirty="0"/>
              <a:t>.)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Stdio.h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int pir=2; //PIR</a:t>
            </a:r>
            <a:r>
              <a:rPr lang="ko-KR" altLang="en-US" sz="1600" dirty="0"/>
              <a:t>모션센서</a:t>
            </a:r>
          </a:p>
          <a:p>
            <a:r>
              <a:rPr lang="en-US" altLang="ko-KR" sz="1600" dirty="0"/>
              <a:t>int led=13; //LED</a:t>
            </a:r>
          </a:p>
          <a:p>
            <a:r>
              <a:rPr lang="en-US" altLang="ko-KR" sz="1600" dirty="0"/>
              <a:t>int </a:t>
            </a:r>
            <a:r>
              <a:rPr lang="en-US" altLang="ko-KR" sz="1600" dirty="0" err="1"/>
              <a:t>pirState</a:t>
            </a:r>
            <a:r>
              <a:rPr lang="en-US" altLang="ko-KR" sz="1600" dirty="0"/>
              <a:t> = LOW; //</a:t>
            </a:r>
            <a:r>
              <a:rPr lang="ko-KR" altLang="en-US" sz="1600" dirty="0"/>
              <a:t>시작 시</a:t>
            </a:r>
            <a:r>
              <a:rPr lang="en-US" altLang="ko-KR" sz="1600" dirty="0"/>
              <a:t>, </a:t>
            </a:r>
            <a:r>
              <a:rPr lang="ko-KR" altLang="en-US" sz="1600" dirty="0"/>
              <a:t>어떠한 움직임도 감지되지 않았다고 가정</a:t>
            </a:r>
          </a:p>
          <a:p>
            <a:endParaRPr lang="ko-KR" altLang="en-US" sz="1600" dirty="0"/>
          </a:p>
          <a:p>
            <a:r>
              <a:rPr lang="en-US" altLang="ko-KR" sz="1600" dirty="0"/>
              <a:t>void setup(){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pinMode</a:t>
            </a:r>
            <a:r>
              <a:rPr lang="en-US" altLang="ko-KR" sz="1600" dirty="0"/>
              <a:t>(pir, INPUT); //</a:t>
            </a:r>
            <a:r>
              <a:rPr lang="ko-KR" altLang="en-US" sz="1600" dirty="0"/>
              <a:t>디지털 </a:t>
            </a:r>
            <a:r>
              <a:rPr lang="en-US" altLang="ko-KR" sz="1600" dirty="0"/>
              <a:t>2</a:t>
            </a:r>
            <a:r>
              <a:rPr lang="ko-KR" altLang="en-US" sz="1600" dirty="0" err="1"/>
              <a:t>번핀을</a:t>
            </a:r>
            <a:r>
              <a:rPr lang="ko-KR" altLang="en-US" sz="1600" dirty="0"/>
              <a:t> 입력모드로 설정</a:t>
            </a:r>
          </a:p>
          <a:p>
            <a:r>
              <a:rPr lang="ko-KR" altLang="en-US" sz="1600" dirty="0"/>
              <a:t>  </a:t>
            </a:r>
            <a:r>
              <a:rPr lang="en-US" altLang="ko-KR" sz="1600" dirty="0" err="1"/>
              <a:t>pinMode</a:t>
            </a:r>
            <a:r>
              <a:rPr lang="en-US" altLang="ko-KR" sz="1600" dirty="0"/>
              <a:t>(led, OUTPUT); //</a:t>
            </a:r>
            <a:r>
              <a:rPr lang="ko-KR" altLang="en-US" sz="1600" dirty="0"/>
              <a:t>디지털 </a:t>
            </a:r>
            <a:r>
              <a:rPr lang="en-US" altLang="ko-KR" sz="1600" dirty="0"/>
              <a:t>3</a:t>
            </a:r>
            <a:r>
              <a:rPr lang="ko-KR" altLang="en-US" sz="1600" dirty="0" err="1"/>
              <a:t>번핀을</a:t>
            </a:r>
            <a:r>
              <a:rPr lang="ko-KR" altLang="en-US" sz="1600" dirty="0"/>
              <a:t> 출력모드로 설정</a:t>
            </a:r>
          </a:p>
          <a:p>
            <a:r>
              <a:rPr lang="ko-KR" altLang="en-US" sz="1600" dirty="0"/>
              <a:t>  </a:t>
            </a:r>
            <a:r>
              <a:rPr lang="en-US" altLang="ko-KR" sz="1600" dirty="0" err="1"/>
              <a:t>Serial.begin</a:t>
            </a:r>
            <a:r>
              <a:rPr lang="en-US" altLang="ko-KR" sz="1600" dirty="0"/>
              <a:t>(9600); //</a:t>
            </a:r>
            <a:r>
              <a:rPr lang="ko-KR" altLang="en-US" sz="1600" dirty="0"/>
              <a:t>시리얼 통신 시작</a:t>
            </a:r>
            <a:r>
              <a:rPr lang="en-US" altLang="ko-KR" sz="1600" dirty="0"/>
              <a:t>, </a:t>
            </a:r>
            <a:r>
              <a:rPr lang="ko-KR" altLang="en-US" sz="1600" dirty="0"/>
              <a:t>통신 속도는 </a:t>
            </a:r>
            <a:r>
              <a:rPr lang="en-US" altLang="ko-KR" sz="1600" dirty="0"/>
              <a:t>9600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void loop(){</a:t>
            </a:r>
          </a:p>
          <a:p>
            <a:r>
              <a:rPr lang="en-US" altLang="ko-KR" sz="1600" dirty="0"/>
              <a:t>  int </a:t>
            </a:r>
            <a:r>
              <a:rPr lang="en-US" altLang="ko-KR" sz="1600" dirty="0" err="1"/>
              <a:t>val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digitalRead</a:t>
            </a:r>
            <a:r>
              <a:rPr lang="en-US" altLang="ko-KR" sz="1600" dirty="0"/>
              <a:t>(pir); //PIR </a:t>
            </a:r>
            <a:r>
              <a:rPr lang="ko-KR" altLang="en-US" sz="1600" dirty="0"/>
              <a:t>모션센서로부터 </a:t>
            </a:r>
            <a:r>
              <a:rPr lang="ko-KR" altLang="en-US" sz="1600" dirty="0" err="1"/>
              <a:t>입력값을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얻어옴</a:t>
            </a:r>
            <a:endParaRPr lang="ko-KR" altLang="en-US" sz="1600" dirty="0"/>
          </a:p>
          <a:p>
            <a:r>
              <a:rPr lang="ko-KR" altLang="en-US" sz="1600" dirty="0"/>
              <a:t>  </a:t>
            </a:r>
            <a:r>
              <a:rPr lang="en-US" altLang="ko-KR" sz="1600" dirty="0" err="1"/>
              <a:t>Serial.println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val</a:t>
            </a:r>
            <a:r>
              <a:rPr lang="en-US" altLang="ko-KR" sz="1600" dirty="0"/>
              <a:t>); // </a:t>
            </a:r>
            <a:r>
              <a:rPr lang="ko-KR" altLang="en-US" sz="1600" dirty="0"/>
              <a:t>시리얼 모니터에 </a:t>
            </a:r>
            <a:r>
              <a:rPr lang="en-US" altLang="ko-KR" sz="1600" dirty="0" err="1"/>
              <a:t>val</a:t>
            </a:r>
            <a:r>
              <a:rPr lang="ko-KR" altLang="en-US" sz="1600" dirty="0"/>
              <a:t>값을 출력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59826A1-9DE8-F13D-F543-F16B1770A844}"/>
              </a:ext>
            </a:extLst>
          </p:cNvPr>
          <p:cNvSpPr/>
          <p:nvPr/>
        </p:nvSpPr>
        <p:spPr>
          <a:xfrm>
            <a:off x="1518010" y="243484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C37D5C4-89B6-1E11-3321-56E76E0C4258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0F9CDDEC-9D1B-132E-1354-8B0E818F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74" y="2796719"/>
            <a:ext cx="1417028" cy="1409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56127-D241-FCF2-BBF1-8E9956216A8C}"/>
              </a:ext>
            </a:extLst>
          </p:cNvPr>
          <p:cNvSpPr txBox="1"/>
          <p:nvPr/>
        </p:nvSpPr>
        <p:spPr>
          <a:xfrm>
            <a:off x="1538463" y="4802428"/>
            <a:ext cx="21465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움직임 감지로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조명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(</a:t>
            </a:r>
            <a:r>
              <a:rPr lang="ko-KR" sz="2000" b="1" err="1">
                <a:solidFill>
                  <a:srgbClr val="3F3F3F"/>
                </a:solidFill>
                <a:ea typeface="+mn-lt"/>
                <a:cs typeface="+mn-lt"/>
              </a:rPr>
              <a:t>PIR모션센서</a:t>
            </a:r>
            <a:r>
              <a:rPr lang="en-US" altLang="ko-KR" sz="2000" b="1">
                <a:solidFill>
                  <a:srgbClr val="3F3F3F"/>
                </a:solidFill>
                <a:ea typeface="+mn-lt"/>
                <a:cs typeface="+mn-lt"/>
              </a:rPr>
              <a:t>)</a:t>
            </a:r>
            <a:endParaRPr lang="ko-KR" altLang="en-US" sz="2000" b="1">
              <a:solidFill>
                <a:srgbClr val="3F3F3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6555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54D4F1-F9F3-73B7-0109-5660A5ED9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162B0D-C710-9263-6A47-729E878F3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-20003"/>
            <a:ext cx="3886200" cy="68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61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05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조명 제어 </a:t>
            </a: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–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밝기 감지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003989A-7E95-93D1-BB0D-41F5508F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57" y="947961"/>
            <a:ext cx="4921228" cy="54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943D76C-E5A4-1C0D-4D69-6C0A755BE6DB}"/>
              </a:ext>
            </a:extLst>
          </p:cNvPr>
          <p:cNvSpPr/>
          <p:nvPr/>
        </p:nvSpPr>
        <p:spPr>
          <a:xfrm>
            <a:off x="1518010" y="243484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DC7A03F-2073-E023-1F87-952FB1329B8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6EDE4D-D2AE-73B1-0EBF-9D17470D90ED}"/>
              </a:ext>
            </a:extLst>
          </p:cNvPr>
          <p:cNvSpPr txBox="1"/>
          <p:nvPr/>
        </p:nvSpPr>
        <p:spPr>
          <a:xfrm>
            <a:off x="1538463" y="4802428"/>
            <a:ext cx="21465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밝기 감지로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조명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rgbClr val="3F3F3F"/>
                </a:solidFill>
                <a:ea typeface="+mn-lt"/>
                <a:cs typeface="+mn-lt"/>
              </a:rPr>
              <a:t>조도센서</a:t>
            </a:r>
            <a:r>
              <a:rPr lang="en-US" altLang="ko-KR" sz="2000" b="1" dirty="0">
                <a:solidFill>
                  <a:srgbClr val="3F3F3F"/>
                </a:solidFill>
                <a:ea typeface="+mn-lt"/>
                <a:cs typeface="+mn-lt"/>
              </a:rPr>
              <a:t>)</a:t>
            </a:r>
            <a:endParaRPr lang="ko-KR" altLang="en-US" sz="2000" b="1" dirty="0">
              <a:solidFill>
                <a:srgbClr val="3F3F3F"/>
              </a:solidFill>
              <a:ea typeface="+mn-lt"/>
              <a:cs typeface="+mn-lt"/>
            </a:endParaRPr>
          </a:p>
        </p:txBody>
      </p:sp>
      <p:pic>
        <p:nvPicPr>
          <p:cNvPr id="10" name="그림 9" descr="귀걸이, 예술이(가) 표시된 사진&#10;&#10;자동 생성된 설명">
            <a:extLst>
              <a:ext uri="{FF2B5EF4-FFF2-40B4-BE49-F238E27FC236}">
                <a16:creationId xmlns:a16="http://schemas.microsoft.com/office/drawing/2014/main" id="{6B338CD6-C817-FFAA-2813-EB0764014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504" y="2864156"/>
            <a:ext cx="1291771" cy="12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1399190" y="3047999"/>
            <a:ext cx="483147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00" b="1">
                <a:solidFill>
                  <a:srgbClr val="FFFFFF"/>
                </a:solidFill>
                <a:ea typeface="맑은 고딕"/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2133130" y="3047999"/>
            <a:ext cx="483147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00" b="1" dirty="0">
                <a:solidFill>
                  <a:srgbClr val="FFFFFF"/>
                </a:solidFill>
                <a:ea typeface="맑은 고딕"/>
              </a:rPr>
              <a:t>프로젝트 개요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92986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05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조명 제어 </a:t>
            </a: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–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밝기 감지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A127A-3AB2-74E1-B843-DD6F3D41FD75}"/>
              </a:ext>
            </a:extLst>
          </p:cNvPr>
          <p:cNvSpPr txBox="1"/>
          <p:nvPr/>
        </p:nvSpPr>
        <p:spPr>
          <a:xfrm>
            <a:off x="5606720" y="2004785"/>
            <a:ext cx="5404856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Stdio.h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void setup()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pinMode</a:t>
            </a:r>
            <a:r>
              <a:rPr lang="en-US" altLang="ko-KR" sz="1600" dirty="0"/>
              <a:t>(13, OUTPUT);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Serial.begin</a:t>
            </a:r>
            <a:r>
              <a:rPr lang="en-US" altLang="ko-KR" sz="1600" dirty="0"/>
              <a:t>(9600);</a:t>
            </a:r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  <a:p>
            <a:r>
              <a:rPr lang="en-US" altLang="ko-KR" sz="1600" dirty="0"/>
              <a:t>void loop()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int </a:t>
            </a:r>
            <a:r>
              <a:rPr lang="en-US" altLang="ko-KR" sz="1600" dirty="0" err="1"/>
              <a:t>readValue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analogRead</a:t>
            </a:r>
            <a:r>
              <a:rPr lang="en-US" altLang="ko-KR" sz="1600" dirty="0"/>
              <a:t>(A0);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Serial.println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readValue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if(</a:t>
            </a:r>
            <a:r>
              <a:rPr lang="en-US" altLang="ko-KR" sz="1600" dirty="0" err="1"/>
              <a:t>readValue</a:t>
            </a:r>
            <a:r>
              <a:rPr lang="en-US" altLang="ko-KR" sz="1600" dirty="0"/>
              <a:t> &gt; 215)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digitalWrite</a:t>
            </a:r>
            <a:r>
              <a:rPr lang="en-US" altLang="ko-KR" sz="1600" dirty="0"/>
              <a:t>(13, HIGH);</a:t>
            </a:r>
          </a:p>
          <a:p>
            <a:r>
              <a:rPr lang="en-US" altLang="ko-KR" sz="1600" dirty="0"/>
              <a:t>  else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digitalWrite</a:t>
            </a:r>
            <a:r>
              <a:rPr lang="en-US" altLang="ko-KR" sz="1600" dirty="0"/>
              <a:t>(13, LOW);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943D76C-E5A4-1C0D-4D69-6C0A755BE6DB}"/>
              </a:ext>
            </a:extLst>
          </p:cNvPr>
          <p:cNvSpPr/>
          <p:nvPr/>
        </p:nvSpPr>
        <p:spPr>
          <a:xfrm>
            <a:off x="1518010" y="243484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DC7A03F-2073-E023-1F87-952FB1329B8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6EDE4D-D2AE-73B1-0EBF-9D17470D90ED}"/>
              </a:ext>
            </a:extLst>
          </p:cNvPr>
          <p:cNvSpPr txBox="1"/>
          <p:nvPr/>
        </p:nvSpPr>
        <p:spPr>
          <a:xfrm>
            <a:off x="1538463" y="4802428"/>
            <a:ext cx="21465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밝기 감지로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조명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rgbClr val="3F3F3F"/>
                </a:solidFill>
                <a:ea typeface="+mn-lt"/>
                <a:cs typeface="+mn-lt"/>
              </a:rPr>
              <a:t>조도센서</a:t>
            </a:r>
            <a:r>
              <a:rPr lang="en-US" altLang="ko-KR" sz="2000" b="1" dirty="0">
                <a:solidFill>
                  <a:srgbClr val="3F3F3F"/>
                </a:solidFill>
                <a:ea typeface="+mn-lt"/>
                <a:cs typeface="+mn-lt"/>
              </a:rPr>
              <a:t>)</a:t>
            </a:r>
            <a:endParaRPr lang="ko-KR" altLang="en-US" sz="2000" b="1" dirty="0">
              <a:solidFill>
                <a:srgbClr val="3F3F3F"/>
              </a:solidFill>
              <a:ea typeface="+mn-lt"/>
              <a:cs typeface="+mn-lt"/>
            </a:endParaRPr>
          </a:p>
        </p:txBody>
      </p:sp>
      <p:pic>
        <p:nvPicPr>
          <p:cNvPr id="10" name="그림 9" descr="귀걸이, 예술이(가) 표시된 사진&#10;&#10;자동 생성된 설명">
            <a:extLst>
              <a:ext uri="{FF2B5EF4-FFF2-40B4-BE49-F238E27FC236}">
                <a16:creationId xmlns:a16="http://schemas.microsoft.com/office/drawing/2014/main" id="{6B338CD6-C817-FFAA-2813-EB0764014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504" y="2864156"/>
            <a:ext cx="1291771" cy="12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6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413C8B-C473-D9C8-BE81-D99F47D1E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7" y="0"/>
            <a:ext cx="12162384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6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06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IoT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모형 </a:t>
            </a: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-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설계도</a:t>
            </a:r>
          </a:p>
        </p:txBody>
      </p:sp>
      <p:pic>
        <p:nvPicPr>
          <p:cNvPr id="2" name="그림 1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5C81DD57-4C51-B5CA-144E-D8892A9A0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4" t="11623" r="4110" b="6383"/>
          <a:stretch/>
        </p:blipFill>
        <p:spPr>
          <a:xfrm>
            <a:off x="1806547" y="1914853"/>
            <a:ext cx="4224817" cy="4710529"/>
          </a:xfrm>
          <a:prstGeom prst="rect">
            <a:avLst/>
          </a:prstGeom>
        </p:spPr>
      </p:pic>
      <p:pic>
        <p:nvPicPr>
          <p:cNvPr id="3" name="그림 2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4FABC80A-5806-8472-2C02-7FA0CC4A3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81" t="11756" r="10373" b="13939"/>
          <a:stretch/>
        </p:blipFill>
        <p:spPr>
          <a:xfrm>
            <a:off x="6279832" y="2668186"/>
            <a:ext cx="4510214" cy="28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32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06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IoT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모형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541A6D-4CC3-CD6F-1D8E-259F886E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54" y="2122235"/>
            <a:ext cx="4948401" cy="43894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DA3973-960B-895D-BDF2-5B479216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614" y="2184661"/>
            <a:ext cx="5580783" cy="4189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91CA0-CA4B-8AC7-B55E-4452D2FE8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645" y="203290"/>
            <a:ext cx="4695199" cy="64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0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이슈 및 해결 과정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5998" y="1307960"/>
            <a:ext cx="6450079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RFID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모듈을 이용한 스마트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도어락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개발 이슈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58279A-8363-5D08-4A74-CC8546024957}"/>
              </a:ext>
            </a:extLst>
          </p:cNvPr>
          <p:cNvSpPr/>
          <p:nvPr/>
        </p:nvSpPr>
        <p:spPr>
          <a:xfrm>
            <a:off x="7549952" y="2504486"/>
            <a:ext cx="3938237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RFID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모듈 불량으로 인한 정확도 저하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4" descr="주의 표시 ">
            <a:extLst>
              <a:ext uri="{FF2B5EF4-FFF2-40B4-BE49-F238E27FC236}">
                <a16:creationId xmlns:a16="http://schemas.microsoft.com/office/drawing/2014/main" id="{3AF60AE1-FD0B-E360-76FC-C45B09A5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738" y="2591409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웃는 얼굴 ">
            <a:extLst>
              <a:ext uri="{FF2B5EF4-FFF2-40B4-BE49-F238E27FC236}">
                <a16:creationId xmlns:a16="http://schemas.microsoft.com/office/drawing/2014/main" id="{84386C49-94CC-A779-1A2C-540C1E20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61" y="4174262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9B22CB-5AEE-2232-DEAA-A3EB9E612520}"/>
              </a:ext>
            </a:extLst>
          </p:cNvPr>
          <p:cNvSpPr/>
          <p:nvPr/>
        </p:nvSpPr>
        <p:spPr>
          <a:xfrm>
            <a:off x="7561099" y="4048031"/>
            <a:ext cx="4209722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교수님의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RFID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모듈로 시도했더니 인식이 잘 되었음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D61D87-54BF-2E50-C39D-EE66624BAC68}"/>
              </a:ext>
            </a:extLst>
          </p:cNvPr>
          <p:cNvSpPr/>
          <p:nvPr/>
        </p:nvSpPr>
        <p:spPr>
          <a:xfrm>
            <a:off x="6328084" y="3371899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9D75E10-5D65-3745-C3C9-9499983EB4F3}"/>
              </a:ext>
            </a:extLst>
          </p:cNvPr>
          <p:cNvSpPr/>
          <p:nvPr/>
        </p:nvSpPr>
        <p:spPr>
          <a:xfrm>
            <a:off x="6339231" y="5073705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A54992-ACF5-3D00-131A-7922CC761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80297" y="2668466"/>
            <a:ext cx="4546596" cy="34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12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이슈 및 해결 과정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5998" y="1307960"/>
            <a:ext cx="7893020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온습도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센서의 </a:t>
            </a: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LCD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화면 출력 이슈 및 해결 과정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58279A-8363-5D08-4A74-CC8546024957}"/>
              </a:ext>
            </a:extLst>
          </p:cNvPr>
          <p:cNvSpPr/>
          <p:nvPr/>
        </p:nvSpPr>
        <p:spPr>
          <a:xfrm>
            <a:off x="7549952" y="2504486"/>
            <a:ext cx="3938237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LCD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ko-KR" alt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온습도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정보 출력이 원활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</a:p>
        </p:txBody>
      </p:sp>
      <p:pic>
        <p:nvPicPr>
          <p:cNvPr id="11" name="Picture 4" descr="주의 표시 ">
            <a:extLst>
              <a:ext uri="{FF2B5EF4-FFF2-40B4-BE49-F238E27FC236}">
                <a16:creationId xmlns:a16="http://schemas.microsoft.com/office/drawing/2014/main" id="{3AF60AE1-FD0B-E360-76FC-C45B09A5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738" y="2591409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웃는 얼굴 ">
            <a:extLst>
              <a:ext uri="{FF2B5EF4-FFF2-40B4-BE49-F238E27FC236}">
                <a16:creationId xmlns:a16="http://schemas.microsoft.com/office/drawing/2014/main" id="{84386C49-94CC-A779-1A2C-540C1E20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61" y="4174262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9B22CB-5AEE-2232-DEAA-A3EB9E612520}"/>
              </a:ext>
            </a:extLst>
          </p:cNvPr>
          <p:cNvSpPr/>
          <p:nvPr/>
        </p:nvSpPr>
        <p:spPr>
          <a:xfrm>
            <a:off x="7561099" y="4048031"/>
            <a:ext cx="4209722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 코드와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LCD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출력 코드를 조합하여 수정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D61D87-54BF-2E50-C39D-EE66624BAC68}"/>
              </a:ext>
            </a:extLst>
          </p:cNvPr>
          <p:cNvSpPr/>
          <p:nvPr/>
        </p:nvSpPr>
        <p:spPr>
          <a:xfrm>
            <a:off x="6328084" y="3371899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9D75E10-5D65-3745-C3C9-9499983EB4F3}"/>
              </a:ext>
            </a:extLst>
          </p:cNvPr>
          <p:cNvSpPr/>
          <p:nvPr/>
        </p:nvSpPr>
        <p:spPr>
          <a:xfrm>
            <a:off x="6339231" y="5073705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0" name="Picture 2" descr="Parallax Inc 27979 Alphanumeric LCD Display, Black on Green, 4 Rows by 20  Characters, Transflective | RS">
            <a:extLst>
              <a:ext uri="{FF2B5EF4-FFF2-40B4-BE49-F238E27FC236}">
                <a16:creationId xmlns:a16="http://schemas.microsoft.com/office/drawing/2014/main" id="{22A73A2E-8F6B-A1B0-FA3A-DB55C82F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52" y="2755126"/>
            <a:ext cx="4602127" cy="2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26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이슈 및 해결 과정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5998" y="1307960"/>
            <a:ext cx="7893020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F3F3F"/>
                </a:solidFill>
                <a:ea typeface="맑은 고딕"/>
              </a:rPr>
              <a:t>LED 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벽시계 세그먼트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캐소드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오류 수정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58279A-8363-5D08-4A74-CC8546024957}"/>
              </a:ext>
            </a:extLst>
          </p:cNvPr>
          <p:cNvSpPr/>
          <p:nvPr/>
        </p:nvSpPr>
        <p:spPr>
          <a:xfrm>
            <a:off x="7549952" y="2504486"/>
            <a:ext cx="3938237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세그먼트 </a:t>
            </a:r>
            <a:r>
              <a:rPr lang="ko-KR" alt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캐소드의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번째 자리에만 숫자 표시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4" descr="주의 표시 ">
            <a:extLst>
              <a:ext uri="{FF2B5EF4-FFF2-40B4-BE49-F238E27FC236}">
                <a16:creationId xmlns:a16="http://schemas.microsoft.com/office/drawing/2014/main" id="{3AF60AE1-FD0B-E360-76FC-C45B09A5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738" y="2591409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웃는 얼굴 ">
            <a:extLst>
              <a:ext uri="{FF2B5EF4-FFF2-40B4-BE49-F238E27FC236}">
                <a16:creationId xmlns:a16="http://schemas.microsoft.com/office/drawing/2014/main" id="{84386C49-94CC-A779-1A2C-540C1E20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61" y="4174262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9B22CB-5AEE-2232-DEAA-A3EB9E612520}"/>
              </a:ext>
            </a:extLst>
          </p:cNvPr>
          <p:cNvSpPr/>
          <p:nvPr/>
        </p:nvSpPr>
        <p:spPr>
          <a:xfrm>
            <a:off x="7561099" y="4048031"/>
            <a:ext cx="4209722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숫자를 </a:t>
            </a:r>
            <a:r>
              <a:rPr lang="ko-KR" alt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할당시키는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부분의 코드 수정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D61D87-54BF-2E50-C39D-EE66624BAC68}"/>
              </a:ext>
            </a:extLst>
          </p:cNvPr>
          <p:cNvSpPr/>
          <p:nvPr/>
        </p:nvSpPr>
        <p:spPr>
          <a:xfrm>
            <a:off x="6328084" y="3371899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9D75E10-5D65-3745-C3C9-9499983EB4F3}"/>
              </a:ext>
            </a:extLst>
          </p:cNvPr>
          <p:cNvSpPr/>
          <p:nvPr/>
        </p:nvSpPr>
        <p:spPr>
          <a:xfrm>
            <a:off x="6339231" y="5073705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458" name="Picture 2" descr="WiFi로 제어하는 탁상시계 만들기 #2 7세그먼트 LED 디스플레이">
            <a:extLst>
              <a:ext uri="{FF2B5EF4-FFF2-40B4-BE49-F238E27FC236}">
                <a16:creationId xmlns:a16="http://schemas.microsoft.com/office/drawing/2014/main" id="{5278DB09-8D04-E59A-B0C1-CC77CDABD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87" y="2778113"/>
            <a:ext cx="4535421" cy="253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814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이슈 및 해결 과정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04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5998" y="1307960"/>
            <a:ext cx="7893020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와이파이 모듈 이슈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58279A-8363-5D08-4A74-CC8546024957}"/>
              </a:ext>
            </a:extLst>
          </p:cNvPr>
          <p:cNvSpPr/>
          <p:nvPr/>
        </p:nvSpPr>
        <p:spPr>
          <a:xfrm>
            <a:off x="7549952" y="2504486"/>
            <a:ext cx="3938237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배터리 종류 차이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반복되는 문제 발생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4" descr="주의 표시 ">
            <a:extLst>
              <a:ext uri="{FF2B5EF4-FFF2-40B4-BE49-F238E27FC236}">
                <a16:creationId xmlns:a16="http://schemas.microsoft.com/office/drawing/2014/main" id="{3AF60AE1-FD0B-E360-76FC-C45B09A5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738" y="2591409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웃는 얼굴 ">
            <a:extLst>
              <a:ext uri="{FF2B5EF4-FFF2-40B4-BE49-F238E27FC236}">
                <a16:creationId xmlns:a16="http://schemas.microsoft.com/office/drawing/2014/main" id="{84386C49-94CC-A779-1A2C-540C1E20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61" y="4174262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9B22CB-5AEE-2232-DEAA-A3EB9E612520}"/>
              </a:ext>
            </a:extLst>
          </p:cNvPr>
          <p:cNvSpPr/>
          <p:nvPr/>
        </p:nvSpPr>
        <p:spPr>
          <a:xfrm>
            <a:off x="7561099" y="4048031"/>
            <a:ext cx="4209722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블루투스 모듈로 </a:t>
            </a:r>
            <a:r>
              <a:rPr lang="ko-KR" alt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재변경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D61D87-54BF-2E50-C39D-EE66624BAC68}"/>
              </a:ext>
            </a:extLst>
          </p:cNvPr>
          <p:cNvSpPr/>
          <p:nvPr/>
        </p:nvSpPr>
        <p:spPr>
          <a:xfrm>
            <a:off x="6328084" y="3371899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9D75E10-5D65-3745-C3C9-9499983EB4F3}"/>
              </a:ext>
            </a:extLst>
          </p:cNvPr>
          <p:cNvSpPr/>
          <p:nvPr/>
        </p:nvSpPr>
        <p:spPr>
          <a:xfrm>
            <a:off x="6339231" y="5073705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484" name="Picture 4" descr="HC-06 블루투스 모듈 (HC-06 Bluetooth Module)">
            <a:extLst>
              <a:ext uri="{FF2B5EF4-FFF2-40B4-BE49-F238E27FC236}">
                <a16:creationId xmlns:a16="http://schemas.microsoft.com/office/drawing/2014/main" id="{9DE8A003-31F3-3314-B2A7-0F2726FC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1328">
            <a:off x="2463452" y="3371915"/>
            <a:ext cx="2973610" cy="29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SP-01 직렬 와이파이 무선 모듈 트랜시버 ESP8266-01, ESP8266 - AliExpress">
            <a:extLst>
              <a:ext uri="{FF2B5EF4-FFF2-40B4-BE49-F238E27FC236}">
                <a16:creationId xmlns:a16="http://schemas.microsoft.com/office/drawing/2014/main" id="{5F7F29B1-B6CF-0190-6E96-1C78A542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11" y="219533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7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향후 개발 계획</a:t>
            </a:r>
            <a:endParaRPr lang="ko-KR" sz="1600" dirty="0"/>
          </a:p>
        </p:txBody>
      </p:sp>
      <p:pic>
        <p:nvPicPr>
          <p:cNvPr id="3" name="Picture 2" descr="끄다 ">
            <a:extLst>
              <a:ext uri="{FF2B5EF4-FFF2-40B4-BE49-F238E27FC236}">
                <a16:creationId xmlns:a16="http://schemas.microsoft.com/office/drawing/2014/main" id="{7D585272-4567-BA3F-23FC-33CA917F8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77" y="1250124"/>
            <a:ext cx="1053450" cy="10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AA9E10-2C58-8CD4-4B4B-DA7D1F30FAFA}"/>
              </a:ext>
            </a:extLst>
          </p:cNvPr>
          <p:cNvSpPr txBox="1"/>
          <p:nvPr/>
        </p:nvSpPr>
        <p:spPr>
          <a:xfrm>
            <a:off x="2333125" y="1467950"/>
            <a:ext cx="9566751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원격 제어 전등 스위치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21506" name="Picture 2" descr="Alarm ">
            <a:extLst>
              <a:ext uri="{FF2B5EF4-FFF2-40B4-BE49-F238E27FC236}">
                <a16:creationId xmlns:a16="http://schemas.microsoft.com/office/drawing/2014/main" id="{8C3C68E5-14EE-6D25-66CE-09A00B31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59" y="2657901"/>
            <a:ext cx="2314839" cy="23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Artificial intelligence ">
            <a:extLst>
              <a:ext uri="{FF2B5EF4-FFF2-40B4-BE49-F238E27FC236}">
                <a16:creationId xmlns:a16="http://schemas.microsoft.com/office/drawing/2014/main" id="{A0B10B47-FB7F-C86C-CFB8-D61AA1A8C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571" y="2657901"/>
            <a:ext cx="2314839" cy="23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8C6BF9-FE9B-3AAC-537B-D1C057AC12BB}"/>
              </a:ext>
            </a:extLst>
          </p:cNvPr>
          <p:cNvSpPr txBox="1"/>
          <p:nvPr/>
        </p:nvSpPr>
        <p:spPr>
          <a:xfrm>
            <a:off x="3231064" y="5254790"/>
            <a:ext cx="2460755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원격 알림 기능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F863F-6B12-ECBF-D585-2306FA866707}"/>
              </a:ext>
            </a:extLst>
          </p:cNvPr>
          <p:cNvSpPr txBox="1"/>
          <p:nvPr/>
        </p:nvSpPr>
        <p:spPr>
          <a:xfrm>
            <a:off x="7216612" y="5254790"/>
            <a:ext cx="2460755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인공지능 통합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5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향후 개발 계획</a:t>
            </a:r>
            <a:endParaRPr 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C6BF9-FE9B-3AAC-537B-D1C057AC12BB}"/>
              </a:ext>
            </a:extLst>
          </p:cNvPr>
          <p:cNvSpPr txBox="1"/>
          <p:nvPr/>
        </p:nvSpPr>
        <p:spPr>
          <a:xfrm>
            <a:off x="2918135" y="5254790"/>
            <a:ext cx="3086609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>
                <a:solidFill>
                  <a:srgbClr val="000000"/>
                </a:solidFill>
                <a:latin typeface="Arial"/>
                <a:ea typeface="Malgun Gothic"/>
              </a:rPr>
              <a:t>스마트 보안 시스템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F863F-6B12-ECBF-D585-2306FA866707}"/>
              </a:ext>
            </a:extLst>
          </p:cNvPr>
          <p:cNvSpPr txBox="1"/>
          <p:nvPr/>
        </p:nvSpPr>
        <p:spPr>
          <a:xfrm>
            <a:off x="7027312" y="5254790"/>
            <a:ext cx="2839352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스마트 전원 관리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9768D-3EC9-B41F-5551-8568B2E04FF9}"/>
              </a:ext>
            </a:extLst>
          </p:cNvPr>
          <p:cNvSpPr txBox="1"/>
          <p:nvPr/>
        </p:nvSpPr>
        <p:spPr>
          <a:xfrm>
            <a:off x="2333125" y="1478050"/>
            <a:ext cx="9566751" cy="597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Arial"/>
                <a:ea typeface="Malgun Gothic"/>
              </a:rPr>
              <a:t>IoT </a:t>
            </a:r>
            <a:r>
              <a:rPr lang="ko-KR" altLang="en-US" sz="2500" b="1" dirty="0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endParaRPr lang="en-US" altLang="ko-KR" sz="25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9" name="Picture 2" descr="홈 오토메이션 ">
            <a:extLst>
              <a:ext uri="{FF2B5EF4-FFF2-40B4-BE49-F238E27FC236}">
                <a16:creationId xmlns:a16="http://schemas.microsoft.com/office/drawing/2014/main" id="{2F458979-AFF3-2E81-74CB-E95120AB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75" y="1403782"/>
            <a:ext cx="936593" cy="9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사이버 보안 ">
            <a:extLst>
              <a:ext uri="{FF2B5EF4-FFF2-40B4-BE49-F238E27FC236}">
                <a16:creationId xmlns:a16="http://schemas.microsoft.com/office/drawing/2014/main" id="{AC8B3655-9BBC-08DF-46F0-51D029342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021" y="2657900"/>
            <a:ext cx="2314839" cy="23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전원 켜짐 ">
            <a:extLst>
              <a:ext uri="{FF2B5EF4-FFF2-40B4-BE49-F238E27FC236}">
                <a16:creationId xmlns:a16="http://schemas.microsoft.com/office/drawing/2014/main" id="{B775273F-6496-3F6C-0086-DF8010F5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489" y="2834819"/>
            <a:ext cx="1960999" cy="19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67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개발 기술 개요 및 필요성</a:t>
            </a:r>
            <a:endParaRPr lang="ko-KR" sz="3200" b="1" dirty="0">
              <a:ea typeface="맑은 고딕"/>
            </a:endParaRPr>
          </a:p>
        </p:txBody>
      </p:sp>
      <p:pic>
        <p:nvPicPr>
          <p:cNvPr id="1026" name="Picture 2" descr="끄다 ">
            <a:extLst>
              <a:ext uri="{FF2B5EF4-FFF2-40B4-BE49-F238E27FC236}">
                <a16:creationId xmlns:a16="http://schemas.microsoft.com/office/drawing/2014/main" id="{14EDDDB2-F196-3F9F-2A83-2E922B27C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229" y="2245067"/>
            <a:ext cx="2477757" cy="247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6F97E-D591-B5C5-349F-1E5FA3CA64DA}"/>
              </a:ext>
            </a:extLst>
          </p:cNvPr>
          <p:cNvSpPr txBox="1"/>
          <p:nvPr/>
        </p:nvSpPr>
        <p:spPr>
          <a:xfrm>
            <a:off x="1430209" y="4818332"/>
            <a:ext cx="3436374" cy="557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b="1" dirty="0">
                <a:solidFill>
                  <a:srgbClr val="000000"/>
                </a:solidFill>
                <a:latin typeface="Arial"/>
                <a:ea typeface="Malgun Gothic"/>
              </a:rPr>
              <a:t>원격 제어 전등 스위치</a:t>
            </a:r>
            <a:endParaRPr lang="en-US" altLang="ko-KR" sz="2300" dirty="0">
              <a:solidFill>
                <a:srgbClr val="000000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4A928DC-9867-1E8A-4FEC-73980C56BD07}"/>
              </a:ext>
            </a:extLst>
          </p:cNvPr>
          <p:cNvSpPr/>
          <p:nvPr/>
        </p:nvSpPr>
        <p:spPr>
          <a:xfrm>
            <a:off x="6469298" y="3053048"/>
            <a:ext cx="5513240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누워있거나 외출 시 전등 제어 불가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비싼 시제품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주의 표시 ">
            <a:extLst>
              <a:ext uri="{FF2B5EF4-FFF2-40B4-BE49-F238E27FC236}">
                <a16:creationId xmlns:a16="http://schemas.microsoft.com/office/drawing/2014/main" id="{6964A4A0-7FD6-7F4B-045A-A714AF46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84" y="3139971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웃는 얼굴 ">
            <a:extLst>
              <a:ext uri="{FF2B5EF4-FFF2-40B4-BE49-F238E27FC236}">
                <a16:creationId xmlns:a16="http://schemas.microsoft.com/office/drawing/2014/main" id="{113D59AB-82C4-EF14-D3A6-32F2B66E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07" y="4722824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16797AC-C579-01CA-B4F3-6C9737120FF2}"/>
              </a:ext>
            </a:extLst>
          </p:cNvPr>
          <p:cNvSpPr/>
          <p:nvPr/>
        </p:nvSpPr>
        <p:spPr>
          <a:xfrm>
            <a:off x="6480445" y="4596593"/>
            <a:ext cx="5513240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앱으로 스위치 원격 제어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편리하게 제어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에너지 낭비 방지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생각 ">
            <a:extLst>
              <a:ext uri="{FF2B5EF4-FFF2-40B4-BE49-F238E27FC236}">
                <a16:creationId xmlns:a16="http://schemas.microsoft.com/office/drawing/2014/main" id="{4204D2E5-2DEB-B349-AAFA-40C8824E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84" y="1655470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FA33E1-082F-33AF-79E9-8B18FF240791}"/>
              </a:ext>
            </a:extLst>
          </p:cNvPr>
          <p:cNvSpPr/>
          <p:nvPr/>
        </p:nvSpPr>
        <p:spPr>
          <a:xfrm>
            <a:off x="6469298" y="1527871"/>
            <a:ext cx="5513240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 오피스의 확대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환경 문제의 급부상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EB4B04C-401A-5AFC-A388-9D7456930C86}"/>
              </a:ext>
            </a:extLst>
          </p:cNvPr>
          <p:cNvSpPr/>
          <p:nvPr/>
        </p:nvSpPr>
        <p:spPr>
          <a:xfrm>
            <a:off x="5247430" y="2499643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C2DE1E1-6D1F-D40C-497E-2E4336F87FE4}"/>
              </a:ext>
            </a:extLst>
          </p:cNvPr>
          <p:cNvSpPr/>
          <p:nvPr/>
        </p:nvSpPr>
        <p:spPr>
          <a:xfrm>
            <a:off x="5247430" y="3920461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5C9724F-FAE4-D3C0-A116-0078C5ECBB28}"/>
              </a:ext>
            </a:extLst>
          </p:cNvPr>
          <p:cNvSpPr/>
          <p:nvPr/>
        </p:nvSpPr>
        <p:spPr>
          <a:xfrm>
            <a:off x="5258577" y="5622267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2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1125146" y="2782669"/>
            <a:ext cx="4831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solidFill>
                  <a:srgbClr val="FFFFFF"/>
                </a:solidFill>
                <a:ea typeface="맑은 고딕"/>
              </a:rPr>
              <a:t>3</a:t>
            </a:r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1726947" y="2605377"/>
            <a:ext cx="5679199" cy="1647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프로젝트 수행 결과</a:t>
            </a:r>
            <a:endParaRPr lang="en-US" altLang="ko-KR" sz="3600" b="1" dirty="0">
              <a:solidFill>
                <a:srgbClr val="FFFFFF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및 목표 달성 정도</a:t>
            </a:r>
          </a:p>
        </p:txBody>
      </p:sp>
    </p:spTree>
    <p:extLst>
      <p:ext uri="{BB962C8B-B14F-4D97-AF65-F5344CB8AC3E}">
        <p14:creationId xmlns:p14="http://schemas.microsoft.com/office/powerpoint/2010/main" val="3275264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연구 수행 결과</a:t>
            </a:r>
            <a:endParaRPr lang="ko-KR" sz="1600" dirty="0"/>
          </a:p>
        </p:txBody>
      </p:sp>
      <p:pic>
        <p:nvPicPr>
          <p:cNvPr id="3" name="Picture 2" descr="끄다 ">
            <a:extLst>
              <a:ext uri="{FF2B5EF4-FFF2-40B4-BE49-F238E27FC236}">
                <a16:creationId xmlns:a16="http://schemas.microsoft.com/office/drawing/2014/main" id="{7D585272-4567-BA3F-23FC-33CA917F8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77" y="1250124"/>
            <a:ext cx="1053450" cy="10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AA9E10-2C58-8CD4-4B4B-DA7D1F30FAFA}"/>
              </a:ext>
            </a:extLst>
          </p:cNvPr>
          <p:cNvSpPr txBox="1"/>
          <p:nvPr/>
        </p:nvSpPr>
        <p:spPr>
          <a:xfrm>
            <a:off x="2333125" y="1467950"/>
            <a:ext cx="9566751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원격 제어 전등 스위치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C6BF9-FE9B-3AAC-537B-D1C057AC12BB}"/>
              </a:ext>
            </a:extLst>
          </p:cNvPr>
          <p:cNvSpPr txBox="1"/>
          <p:nvPr/>
        </p:nvSpPr>
        <p:spPr>
          <a:xfrm>
            <a:off x="2641555" y="5325227"/>
            <a:ext cx="3485620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원격 제어 스위치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F863F-6B12-ECBF-D585-2306FA866707}"/>
              </a:ext>
            </a:extLst>
          </p:cNvPr>
          <p:cNvSpPr txBox="1"/>
          <p:nvPr/>
        </p:nvSpPr>
        <p:spPr>
          <a:xfrm>
            <a:off x="7595209" y="5325227"/>
            <a:ext cx="2460755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 경험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26626" name="Picture 2" descr="켜다 ">
            <a:extLst>
              <a:ext uri="{FF2B5EF4-FFF2-40B4-BE49-F238E27FC236}">
                <a16:creationId xmlns:a16="http://schemas.microsoft.com/office/drawing/2014/main" id="{29DEC92F-BEE7-8843-4AEA-5E8CE594A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629" y="2581512"/>
            <a:ext cx="2492026" cy="249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홈 오토메이션 ">
            <a:extLst>
              <a:ext uri="{FF2B5EF4-FFF2-40B4-BE49-F238E27FC236}">
                <a16:creationId xmlns:a16="http://schemas.microsoft.com/office/drawing/2014/main" id="{6759535F-3C2C-7EBE-30CD-2F73F869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09" y="2597148"/>
            <a:ext cx="2460754" cy="246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56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연구 수행 결과</a:t>
            </a:r>
            <a:endParaRPr lang="ko-KR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9768D-3EC9-B41F-5551-8568B2E04FF9}"/>
              </a:ext>
            </a:extLst>
          </p:cNvPr>
          <p:cNvSpPr txBox="1"/>
          <p:nvPr/>
        </p:nvSpPr>
        <p:spPr>
          <a:xfrm>
            <a:off x="2333125" y="1478050"/>
            <a:ext cx="9566751" cy="597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Arial"/>
                <a:ea typeface="Malgun Gothic"/>
              </a:rPr>
              <a:t>IoT </a:t>
            </a:r>
            <a:r>
              <a:rPr lang="ko-KR" altLang="en-US" sz="2500" b="1" dirty="0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endParaRPr lang="en-US" altLang="ko-KR" sz="25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9" name="Picture 2" descr="홈 오토메이션 ">
            <a:extLst>
              <a:ext uri="{FF2B5EF4-FFF2-40B4-BE49-F238E27FC236}">
                <a16:creationId xmlns:a16="http://schemas.microsoft.com/office/drawing/2014/main" id="{2F458979-AFF3-2E81-74CB-E95120AB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75" y="1403782"/>
            <a:ext cx="936593" cy="9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B08B3-4727-5BEA-3FE7-5DB39F4BF344}"/>
              </a:ext>
            </a:extLst>
          </p:cNvPr>
          <p:cNvSpPr txBox="1"/>
          <p:nvPr/>
        </p:nvSpPr>
        <p:spPr>
          <a:xfrm>
            <a:off x="1046768" y="4982566"/>
            <a:ext cx="2928572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도어락</a:t>
            </a:r>
            <a:endParaRPr lang="ko-KR" altLang="en-US" sz="2000" b="1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728270-A528-4F06-75E2-027FEE3963FE}"/>
              </a:ext>
            </a:extLst>
          </p:cNvPr>
          <p:cNvSpPr/>
          <p:nvPr/>
        </p:nvSpPr>
        <p:spPr>
          <a:xfrm>
            <a:off x="1419674" y="250420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196BD04-0D0F-9A9D-9674-7165A5906FED}"/>
              </a:ext>
            </a:extLst>
          </p:cNvPr>
          <p:cNvSpPr/>
          <p:nvPr/>
        </p:nvSpPr>
        <p:spPr>
          <a:xfrm>
            <a:off x="9437181" y="250420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18F04D1-BF9D-27C8-260E-59A6AF93FEE1}"/>
              </a:ext>
            </a:extLst>
          </p:cNvPr>
          <p:cNvSpPr/>
          <p:nvPr/>
        </p:nvSpPr>
        <p:spPr>
          <a:xfrm>
            <a:off x="4071738" y="250420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498C0CD9-4CB9-8E7A-C9AF-EFA8A88C7D04}"/>
              </a:ext>
            </a:extLst>
          </p:cNvPr>
          <p:cNvSpPr txBox="1"/>
          <p:nvPr/>
        </p:nvSpPr>
        <p:spPr>
          <a:xfrm>
            <a:off x="4092755" y="5008807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온습도계</a:t>
            </a:r>
            <a:endParaRPr lang="ko-KR" altLang="en-US" sz="2000" b="1" dirty="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15" name="그림 14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51524669-9BD5-C80B-2E52-B75D382A5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267" y="3000076"/>
            <a:ext cx="1190446" cy="1147314"/>
          </a:xfrm>
          <a:prstGeom prst="rect">
            <a:avLst/>
          </a:prstGeom>
        </p:spPr>
      </p:pic>
      <p:pic>
        <p:nvPicPr>
          <p:cNvPr id="16" name="그림 15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BDB47857-B5BD-356D-08E0-B9A8919E2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074" y="2916381"/>
            <a:ext cx="1417028" cy="1409702"/>
          </a:xfrm>
          <a:prstGeom prst="rect">
            <a:avLst/>
          </a:prstGeom>
        </p:spPr>
      </p:pic>
      <p:pic>
        <p:nvPicPr>
          <p:cNvPr id="17" name="그림 16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3F0B5C74-C386-25D3-4C30-D6D2C240E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528" y="3054496"/>
            <a:ext cx="1133475" cy="1133475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FBA57274-F523-A5DF-3098-8EA02A0BFA17}"/>
              </a:ext>
            </a:extLst>
          </p:cNvPr>
          <p:cNvSpPr txBox="1"/>
          <p:nvPr/>
        </p:nvSpPr>
        <p:spPr>
          <a:xfrm>
            <a:off x="9455863" y="5213398"/>
            <a:ext cx="2146519" cy="95615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조명 제어</a:t>
            </a:r>
            <a:endParaRPr lang="en-US" altLang="ko-KR" sz="2000" b="1" dirty="0">
              <a:solidFill>
                <a:srgbClr val="3F3F3F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움직임</a:t>
            </a:r>
            <a:r>
              <a:rPr lang="en-US" altLang="ko-KR" sz="2000" b="1" dirty="0">
                <a:solidFill>
                  <a:srgbClr val="3F3F3F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밝기</a:t>
            </a:r>
            <a:r>
              <a:rPr lang="en-US" altLang="ko-KR" sz="2000" b="1" dirty="0">
                <a:solidFill>
                  <a:srgbClr val="3F3F3F"/>
                </a:solidFill>
                <a:latin typeface="맑은 고딕"/>
                <a:ea typeface="맑은 고딕"/>
              </a:rPr>
              <a:t>)</a:t>
            </a:r>
            <a:endParaRPr lang="ko-KR" altLang="en-US" sz="2000" b="1" dirty="0">
              <a:solidFill>
                <a:srgbClr val="3F3F3F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C7E090-E1FA-3E4D-4133-3C507D163D8C}"/>
              </a:ext>
            </a:extLst>
          </p:cNvPr>
          <p:cNvSpPr/>
          <p:nvPr/>
        </p:nvSpPr>
        <p:spPr>
          <a:xfrm>
            <a:off x="6780289" y="250420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시계, 디지털 시계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9730950-9CBF-4C8D-F4C5-6043BA70F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395" y="3096196"/>
            <a:ext cx="1181100" cy="1143000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290579AA-3BBE-1A1D-DC82-8CBA115F39A5}"/>
              </a:ext>
            </a:extLst>
          </p:cNvPr>
          <p:cNvSpPr txBox="1"/>
          <p:nvPr/>
        </p:nvSpPr>
        <p:spPr>
          <a:xfrm>
            <a:off x="6794957" y="5035046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LED 벽시계</a:t>
            </a:r>
            <a:endParaRPr lang="ko-KR" altLang="en-US" sz="2000" b="1" dirty="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710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 animBg="1"/>
      <p:bldP spid="13" grpId="0" animBg="1"/>
      <p:bldP spid="14" grpId="0"/>
      <p:bldP spid="18" grpId="0"/>
      <p:bldP spid="19" grpId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목표 달성 수준</a:t>
            </a:r>
            <a:endParaRPr lang="ko-KR" altLang="ko-KR" sz="1600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808F6AD-5274-F190-BC20-F2F1C6D4F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8"/>
          <a:stretch/>
        </p:blipFill>
        <p:spPr bwMode="auto">
          <a:xfrm>
            <a:off x="2203038" y="1261644"/>
            <a:ext cx="8387376" cy="49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13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892390" y="2782669"/>
            <a:ext cx="4831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solidFill>
                  <a:srgbClr val="FFFFFF"/>
                </a:solidFill>
                <a:ea typeface="맑은 고딕"/>
              </a:rPr>
              <a:t>5</a:t>
            </a:r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1494191" y="2605377"/>
            <a:ext cx="5679199" cy="1647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프로젝트 </a:t>
            </a:r>
            <a:r>
              <a:rPr lang="ko-KR" altLang="en-US" sz="3600" b="1" dirty="0" err="1">
                <a:solidFill>
                  <a:srgbClr val="FFFFFF"/>
                </a:solidFill>
                <a:ea typeface="맑은 고딕"/>
              </a:rPr>
              <a:t>개발성</a:t>
            </a:r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 및</a:t>
            </a:r>
            <a:endParaRPr lang="en-US" altLang="ko-KR" sz="3600" b="1" dirty="0">
              <a:solidFill>
                <a:srgbClr val="FFFFFF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관련 분야에 대한 기여</a:t>
            </a:r>
          </a:p>
        </p:txBody>
      </p:sp>
    </p:spTree>
    <p:extLst>
      <p:ext uri="{BB962C8B-B14F-4D97-AF65-F5344CB8AC3E}">
        <p14:creationId xmlns:p14="http://schemas.microsoft.com/office/powerpoint/2010/main" val="161131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프로젝트의 기여 정도</a:t>
            </a:r>
            <a:endParaRPr lang="ko-KR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048D3-397C-2809-A7FA-CE1B9781C220}"/>
              </a:ext>
            </a:extLst>
          </p:cNvPr>
          <p:cNvSpPr txBox="1"/>
          <p:nvPr/>
        </p:nvSpPr>
        <p:spPr>
          <a:xfrm>
            <a:off x="1429972" y="4668515"/>
            <a:ext cx="3485620" cy="11313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Malgun Gothic"/>
              </a:rPr>
              <a:t>편의성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Malgun Gothic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Malgun Gothic"/>
              </a:rPr>
              <a:t>효율성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Malgun Gothic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Malgun Gothic"/>
              </a:rPr>
              <a:t>경제성 개선</a:t>
            </a:r>
            <a:endParaRPr lang="en-US" altLang="ko-KR" sz="24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A8273-9541-32B0-4706-F99A1BFC5FCB}"/>
              </a:ext>
            </a:extLst>
          </p:cNvPr>
          <p:cNvSpPr txBox="1"/>
          <p:nvPr/>
        </p:nvSpPr>
        <p:spPr>
          <a:xfrm>
            <a:off x="5136716" y="4625201"/>
            <a:ext cx="2793624" cy="1217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endParaRPr lang="en-US" altLang="ko-KR" sz="2600" b="1" dirty="0">
              <a:solidFill>
                <a:srgbClr val="000000"/>
              </a:solidFill>
              <a:latin typeface="Arial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시스템의 통합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30792-F918-03DF-6AE1-BE7B825DFFCA}"/>
              </a:ext>
            </a:extLst>
          </p:cNvPr>
          <p:cNvSpPr txBox="1"/>
          <p:nvPr/>
        </p:nvSpPr>
        <p:spPr>
          <a:xfrm>
            <a:off x="8376519" y="4668515"/>
            <a:ext cx="2793624" cy="1217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endParaRPr lang="en-US" altLang="ko-KR" sz="2600" b="1" dirty="0">
              <a:solidFill>
                <a:srgbClr val="000000"/>
              </a:solidFill>
              <a:latin typeface="Arial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시장의 선도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27652" name="Picture 4" descr="경제 ">
            <a:extLst>
              <a:ext uri="{FF2B5EF4-FFF2-40B4-BE49-F238E27FC236}">
                <a16:creationId xmlns:a16="http://schemas.microsoft.com/office/drawing/2014/main" id="{FD1C3421-B9B0-23E4-03A4-03E2E117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28" y="2089837"/>
            <a:ext cx="2106358" cy="210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리더 ">
            <a:extLst>
              <a:ext uri="{FF2B5EF4-FFF2-40B4-BE49-F238E27FC236}">
                <a16:creationId xmlns:a16="http://schemas.microsoft.com/office/drawing/2014/main" id="{7CD85BFD-584B-D68C-66FA-562D8F31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52" y="2089837"/>
            <a:ext cx="2106358" cy="210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완성 ">
            <a:extLst>
              <a:ext uri="{FF2B5EF4-FFF2-40B4-BE49-F238E27FC236}">
                <a16:creationId xmlns:a16="http://schemas.microsoft.com/office/drawing/2014/main" id="{9729C96A-7F71-E5F0-C134-18A8C0036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89837"/>
            <a:ext cx="2106358" cy="210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3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909015" y="3298058"/>
            <a:ext cx="48314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ea typeface="맑은 고딕"/>
              </a:rPr>
              <a:t>6</a:t>
            </a:r>
            <a:r>
              <a:rPr lang="ko-KR" altLang="en-US" sz="4000" b="1" dirty="0">
                <a:solidFill>
                  <a:srgbClr val="FFFFFF"/>
                </a:solidFill>
                <a:ea typeface="맑은 고딕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1593945" y="3125849"/>
            <a:ext cx="5679199" cy="896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rgbClr val="FFFFFF"/>
                </a:solidFill>
                <a:ea typeface="맑은 고딕"/>
              </a:rPr>
              <a:t>프로젝트 활용 계획</a:t>
            </a:r>
          </a:p>
        </p:txBody>
      </p:sp>
    </p:spTree>
    <p:extLst>
      <p:ext uri="{BB962C8B-B14F-4D97-AF65-F5344CB8AC3E}">
        <p14:creationId xmlns:p14="http://schemas.microsoft.com/office/powerpoint/2010/main" val="3022492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프로젝트의 활용 계획</a:t>
            </a:r>
            <a:endParaRPr lang="ko-KR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048D3-397C-2809-A7FA-CE1B9781C220}"/>
              </a:ext>
            </a:extLst>
          </p:cNvPr>
          <p:cNvSpPr txBox="1"/>
          <p:nvPr/>
        </p:nvSpPr>
        <p:spPr>
          <a:xfrm>
            <a:off x="1429972" y="4568765"/>
            <a:ext cx="3485620" cy="11313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Malgun Gothic"/>
              </a:rPr>
              <a:t>스마트 조명 제어</a:t>
            </a:r>
            <a:endParaRPr lang="en-US" altLang="ko-KR" sz="2400" b="1" dirty="0">
              <a:solidFill>
                <a:srgbClr val="000000"/>
              </a:solidFill>
              <a:latin typeface="Arial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Malgun Gothic"/>
              </a:rPr>
              <a:t>시스템 확립</a:t>
            </a:r>
            <a:endParaRPr lang="en-US" altLang="ko-KR" sz="24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A8273-9541-32B0-4706-F99A1BFC5FCB}"/>
              </a:ext>
            </a:extLst>
          </p:cNvPr>
          <p:cNvSpPr txBox="1"/>
          <p:nvPr/>
        </p:nvSpPr>
        <p:spPr>
          <a:xfrm>
            <a:off x="5136716" y="4825533"/>
            <a:ext cx="2793624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에너지 효율화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30792-F918-03DF-6AE1-BE7B825DFFCA}"/>
              </a:ext>
            </a:extLst>
          </p:cNvPr>
          <p:cNvSpPr txBox="1"/>
          <p:nvPr/>
        </p:nvSpPr>
        <p:spPr>
          <a:xfrm>
            <a:off x="8376519" y="4568765"/>
            <a:ext cx="2793624" cy="1217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endParaRPr lang="en-US" altLang="ko-KR" sz="2600" b="1" dirty="0">
              <a:solidFill>
                <a:srgbClr val="000000"/>
              </a:solidFill>
              <a:latin typeface="Arial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  <a:cs typeface="Arial"/>
              </a:rPr>
              <a:t>서비스 확장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28674" name="Picture 2" descr="구근 ">
            <a:extLst>
              <a:ext uri="{FF2B5EF4-FFF2-40B4-BE49-F238E27FC236}">
                <a16:creationId xmlns:a16="http://schemas.microsoft.com/office/drawing/2014/main" id="{732BBC23-CBC1-154C-26C9-E1E37773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568" y="2006376"/>
            <a:ext cx="2029452" cy="20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에너지 절약 ">
            <a:extLst>
              <a:ext uri="{FF2B5EF4-FFF2-40B4-BE49-F238E27FC236}">
                <a16:creationId xmlns:a16="http://schemas.microsoft.com/office/drawing/2014/main" id="{7FC097AB-2BB6-2F36-0F6B-ADF353F7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06376"/>
            <a:ext cx="2029452" cy="20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홈 오토메이션 ">
            <a:extLst>
              <a:ext uri="{FF2B5EF4-FFF2-40B4-BE49-F238E27FC236}">
                <a16:creationId xmlns:a16="http://schemas.microsoft.com/office/drawing/2014/main" id="{94FB5409-73A8-4176-A69B-E1DE31BE1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232" y="2002908"/>
            <a:ext cx="2029452" cy="20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6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909015" y="3298058"/>
            <a:ext cx="48314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ea typeface="맑은 고딕"/>
              </a:rPr>
              <a:t>+</a:t>
            </a:r>
            <a:endParaRPr lang="ko-KR" altLang="en-US" sz="4000" b="1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1593945" y="3125849"/>
            <a:ext cx="5679199" cy="896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rgbClr val="FFFFFF"/>
                </a:solidFill>
                <a:ea typeface="맑은 고딕"/>
              </a:rPr>
              <a:t>프로젝트 결과 공유</a:t>
            </a:r>
          </a:p>
        </p:txBody>
      </p:sp>
    </p:spTree>
    <p:extLst>
      <p:ext uri="{BB962C8B-B14F-4D97-AF65-F5344CB8AC3E}">
        <p14:creationId xmlns:p14="http://schemas.microsoft.com/office/powerpoint/2010/main" val="2740521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프로젝트 결과</a:t>
            </a:r>
            <a:r>
              <a:rPr lang="en-US" altLang="ko-KR" sz="3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공유</a:t>
            </a:r>
            <a:endParaRPr lang="ko-KR" altLang="ko-KR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89C873-E93A-D769-2675-C4DA7C45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75" y="1265999"/>
            <a:ext cx="5066547" cy="54006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B9B8F8-1867-8507-F5BE-8CA021A1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487" y="2384257"/>
            <a:ext cx="5066546" cy="31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6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개발 기술 개요 및 필요성</a:t>
            </a:r>
            <a:endParaRPr lang="ko-KR" sz="3200" b="1" dirty="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6F97E-D591-B5C5-349F-1E5FA3CA64DA}"/>
              </a:ext>
            </a:extLst>
          </p:cNvPr>
          <p:cNvSpPr txBox="1"/>
          <p:nvPr/>
        </p:nvSpPr>
        <p:spPr>
          <a:xfrm>
            <a:off x="1430209" y="4818332"/>
            <a:ext cx="3436374" cy="557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300" b="1" dirty="0">
                <a:solidFill>
                  <a:srgbClr val="000000"/>
                </a:solidFill>
                <a:latin typeface="Arial"/>
                <a:ea typeface="Malgun Gothic"/>
              </a:rPr>
              <a:t>IoT </a:t>
            </a:r>
            <a:r>
              <a:rPr lang="ko-KR" altLang="en-US" sz="2300" b="1" dirty="0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endParaRPr lang="en-US" altLang="ko-KR" sz="2300" dirty="0">
              <a:solidFill>
                <a:srgbClr val="000000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4A928DC-9867-1E8A-4FEC-73980C56BD07}"/>
              </a:ext>
            </a:extLst>
          </p:cNvPr>
          <p:cNvSpPr/>
          <p:nvPr/>
        </p:nvSpPr>
        <p:spPr>
          <a:xfrm>
            <a:off x="6469298" y="3053048"/>
            <a:ext cx="5513240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수동 제어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편의성 저하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주의 표시 ">
            <a:extLst>
              <a:ext uri="{FF2B5EF4-FFF2-40B4-BE49-F238E27FC236}">
                <a16:creationId xmlns:a16="http://schemas.microsoft.com/office/drawing/2014/main" id="{6964A4A0-7FD6-7F4B-045A-A714AF46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84" y="3139971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웃는 얼굴 ">
            <a:extLst>
              <a:ext uri="{FF2B5EF4-FFF2-40B4-BE49-F238E27FC236}">
                <a16:creationId xmlns:a16="http://schemas.microsoft.com/office/drawing/2014/main" id="{113D59AB-82C4-EF14-D3A6-32F2B66E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07" y="4722824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16797AC-C579-01CA-B4F3-6C9737120FF2}"/>
              </a:ext>
            </a:extLst>
          </p:cNvPr>
          <p:cNvSpPr/>
          <p:nvPr/>
        </p:nvSpPr>
        <p:spPr>
          <a:xfrm>
            <a:off x="6480445" y="4596593"/>
            <a:ext cx="5513240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</a:t>
            </a:r>
            <a:r>
              <a:rPr lang="ko-KR" alt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스마트홈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제작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통합 자동 제어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편리함 극대화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생각 ">
            <a:extLst>
              <a:ext uri="{FF2B5EF4-FFF2-40B4-BE49-F238E27FC236}">
                <a16:creationId xmlns:a16="http://schemas.microsoft.com/office/drawing/2014/main" id="{4204D2E5-2DEB-B349-AAFA-40C8824E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84" y="1655470"/>
            <a:ext cx="954854" cy="9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FA33E1-082F-33AF-79E9-8B18FF240791}"/>
              </a:ext>
            </a:extLst>
          </p:cNvPr>
          <p:cNvSpPr/>
          <p:nvPr/>
        </p:nvSpPr>
        <p:spPr>
          <a:xfrm>
            <a:off x="6469298" y="1527871"/>
            <a:ext cx="5513240" cy="120731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정보통신기술의 발달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통합 제어 장치 필요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EB4B04C-401A-5AFC-A388-9D7456930C86}"/>
              </a:ext>
            </a:extLst>
          </p:cNvPr>
          <p:cNvSpPr/>
          <p:nvPr/>
        </p:nvSpPr>
        <p:spPr>
          <a:xfrm>
            <a:off x="5247430" y="2499643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C2DE1E1-6D1F-D40C-497E-2E4336F87FE4}"/>
              </a:ext>
            </a:extLst>
          </p:cNvPr>
          <p:cNvSpPr/>
          <p:nvPr/>
        </p:nvSpPr>
        <p:spPr>
          <a:xfrm>
            <a:off x="5247430" y="3920461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5C9724F-FAE4-D3C0-A116-0078C5ECBB28}"/>
              </a:ext>
            </a:extLst>
          </p:cNvPr>
          <p:cNvSpPr/>
          <p:nvPr/>
        </p:nvSpPr>
        <p:spPr>
          <a:xfrm>
            <a:off x="5258577" y="5622267"/>
            <a:ext cx="1221868" cy="58477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홈 오토메이션 ">
            <a:extLst>
              <a:ext uri="{FF2B5EF4-FFF2-40B4-BE49-F238E27FC236}">
                <a16:creationId xmlns:a16="http://schemas.microsoft.com/office/drawing/2014/main" id="{84170444-146C-BA93-3B48-548B6011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07" y="2240263"/>
            <a:ext cx="2578069" cy="257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프로젝트 결과</a:t>
            </a:r>
            <a:r>
              <a:rPr lang="en-US" altLang="ko-KR" sz="3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공유</a:t>
            </a:r>
            <a:endParaRPr lang="ko-KR" altLang="ko-KR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548DBF-9426-FF5C-E7C6-F22E8EC2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71" y="1572969"/>
            <a:ext cx="5486038" cy="42062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38A3CC-C6B6-B91A-4A27-6777C03F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802" y="1572969"/>
            <a:ext cx="4311257" cy="42062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B0D4F0-6C93-5AC3-BDC3-FAA81DA1F6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"/>
          <a:stretch/>
        </p:blipFill>
        <p:spPr>
          <a:xfrm>
            <a:off x="6491458" y="1287646"/>
            <a:ext cx="5223533" cy="47768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C526F4-8448-53A7-C90E-70E4395C1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965" y="5254092"/>
            <a:ext cx="2672492" cy="13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664280B3-5FE2-FDBE-4B8F-1BDBBF5D3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4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프로젝트의 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주요 목표</a:t>
            </a:r>
            <a:r>
              <a:rPr lang="en-US" altLang="ko-KR" sz="3200" b="1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내용 및 결과물</a:t>
            </a:r>
            <a:endParaRPr lang="ko-KR" sz="3200" b="1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6FF9E-5091-4450-15C1-BA2AED4A88D1}"/>
              </a:ext>
            </a:extLst>
          </p:cNvPr>
          <p:cNvSpPr txBox="1"/>
          <p:nvPr/>
        </p:nvSpPr>
        <p:spPr>
          <a:xfrm>
            <a:off x="1782233" y="1531834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프로젝트의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 주요 목표</a:t>
            </a:r>
            <a:endParaRPr lang="ko-KR" sz="3200" b="1" dirty="0">
              <a:solidFill>
                <a:schemeClr val="accent4"/>
              </a:solidFill>
              <a:ea typeface="맑은 고딕"/>
            </a:endParaRPr>
          </a:p>
        </p:txBody>
      </p:sp>
      <p:pic>
        <p:nvPicPr>
          <p:cNvPr id="10" name="Picture 2" descr="끄다 ">
            <a:extLst>
              <a:ext uri="{FF2B5EF4-FFF2-40B4-BE49-F238E27FC236}">
                <a16:creationId xmlns:a16="http://schemas.microsoft.com/office/drawing/2014/main" id="{5C1CE411-D2CD-65B7-893C-F28C507C4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22" y="2441739"/>
            <a:ext cx="2477757" cy="247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CFD290-1CA2-EB6C-C603-5C8F8A921333}"/>
              </a:ext>
            </a:extLst>
          </p:cNvPr>
          <p:cNvSpPr txBox="1"/>
          <p:nvPr/>
        </p:nvSpPr>
        <p:spPr>
          <a:xfrm>
            <a:off x="1530771" y="4984982"/>
            <a:ext cx="4648857" cy="1088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b="1" dirty="0">
                <a:solidFill>
                  <a:srgbClr val="000000"/>
                </a:solidFill>
                <a:latin typeface="Arial"/>
                <a:ea typeface="Malgun Gothic"/>
              </a:rPr>
              <a:t>어디서든 전등 스위치를 원격으로 제어할 수 있는 시스템 제공</a:t>
            </a:r>
            <a:endParaRPr lang="en-US" altLang="ko-KR" sz="2300" dirty="0">
              <a:solidFill>
                <a:srgbClr val="000000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25" name="Picture 2" descr="홈 오토메이션 ">
            <a:extLst>
              <a:ext uri="{FF2B5EF4-FFF2-40B4-BE49-F238E27FC236}">
                <a16:creationId xmlns:a16="http://schemas.microsoft.com/office/drawing/2014/main" id="{9FE441F0-2FC9-235A-99EA-FF31F8C2D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62" y="2397731"/>
            <a:ext cx="2584602" cy="258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D2BD43-7AB9-5123-4E3F-99406274A05B}"/>
              </a:ext>
            </a:extLst>
          </p:cNvPr>
          <p:cNvSpPr txBox="1"/>
          <p:nvPr/>
        </p:nvSpPr>
        <p:spPr>
          <a:xfrm>
            <a:off x="6439234" y="4982333"/>
            <a:ext cx="4962668" cy="1088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b="1" dirty="0">
                <a:solidFill>
                  <a:srgbClr val="000000"/>
                </a:solidFill>
                <a:latin typeface="Arial"/>
                <a:ea typeface="Malgun Gothic"/>
              </a:rPr>
              <a:t>가정 내 기기들이 자동으로 제어되는 </a:t>
            </a:r>
            <a:r>
              <a:rPr lang="en-US" altLang="ko-KR" sz="2300" b="1" dirty="0">
                <a:solidFill>
                  <a:srgbClr val="000000"/>
                </a:solidFill>
                <a:latin typeface="Arial"/>
                <a:ea typeface="Malgun Gothic"/>
              </a:rPr>
              <a:t>IoT </a:t>
            </a:r>
            <a:r>
              <a:rPr lang="ko-KR" altLang="en-US" sz="2300" b="1" dirty="0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r>
              <a:rPr lang="ko-KR" altLang="en-US" sz="2300" b="1" dirty="0">
                <a:solidFill>
                  <a:srgbClr val="000000"/>
                </a:solidFill>
                <a:latin typeface="Arial"/>
                <a:ea typeface="Malgun Gothic"/>
              </a:rPr>
              <a:t> 시스템 제공</a:t>
            </a:r>
            <a:endParaRPr lang="en-US" altLang="ko-KR" sz="2300" dirty="0">
              <a:solidFill>
                <a:srgbClr val="000000"/>
              </a:solidFill>
              <a:latin typeface="Arial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65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프로젝트의 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주요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 목표</a:t>
            </a:r>
            <a:r>
              <a:rPr lang="en-US" altLang="ko-KR" sz="3200" b="1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내용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 및 결과물</a:t>
            </a:r>
            <a:endParaRPr lang="ko-KR" sz="3200" b="1" dirty="0">
              <a:ea typeface="맑은 고딕"/>
            </a:endParaRPr>
          </a:p>
        </p:txBody>
      </p:sp>
      <p:pic>
        <p:nvPicPr>
          <p:cNvPr id="10" name="Picture 2" descr="끄다 ">
            <a:extLst>
              <a:ext uri="{FF2B5EF4-FFF2-40B4-BE49-F238E27FC236}">
                <a16:creationId xmlns:a16="http://schemas.microsoft.com/office/drawing/2014/main" id="{5C1CE411-D2CD-65B7-893C-F28C507C4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77" y="1250124"/>
            <a:ext cx="1053450" cy="10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CFD290-1CA2-EB6C-C603-5C8F8A921333}"/>
              </a:ext>
            </a:extLst>
          </p:cNvPr>
          <p:cNvSpPr txBox="1"/>
          <p:nvPr/>
        </p:nvSpPr>
        <p:spPr>
          <a:xfrm>
            <a:off x="2333125" y="1467950"/>
            <a:ext cx="9566751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전등 스위치를 원격으로 제어할 수 있는 </a:t>
            </a:r>
            <a:r>
              <a:rPr lang="ko-KR" altLang="en-US" sz="2600" b="1" dirty="0" err="1">
                <a:solidFill>
                  <a:srgbClr val="F04242"/>
                </a:solidFill>
                <a:latin typeface="Arial"/>
                <a:ea typeface="Malgun Gothic"/>
              </a:rPr>
              <a:t>아두이노와</a:t>
            </a:r>
            <a:r>
              <a:rPr lang="ko-KR" altLang="en-US" sz="2600" b="1" dirty="0">
                <a:solidFill>
                  <a:srgbClr val="F04242"/>
                </a:solidFill>
                <a:latin typeface="Arial"/>
                <a:ea typeface="Malgun Gothic"/>
              </a:rPr>
              <a:t> 앱 개발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4105" name="Picture 9" descr="스크린샷, 상징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E1CEA469-12BA-356C-2C0F-37DCCC4B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39" y="2590943"/>
            <a:ext cx="3420129" cy="34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D26B5-F315-B63A-B851-763F12FC7802}"/>
              </a:ext>
            </a:extLst>
          </p:cNvPr>
          <p:cNvSpPr txBox="1"/>
          <p:nvPr/>
        </p:nvSpPr>
        <p:spPr>
          <a:xfrm>
            <a:off x="6026191" y="2590943"/>
            <a:ext cx="5123071" cy="658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Arial"/>
                <a:ea typeface="Malgun Gothic"/>
              </a:rPr>
              <a:t>HW: </a:t>
            </a:r>
            <a:r>
              <a:rPr lang="ko-KR" altLang="en-US" sz="2800" b="1" dirty="0" err="1">
                <a:solidFill>
                  <a:srgbClr val="000000"/>
                </a:solidFill>
                <a:latin typeface="Arial"/>
                <a:ea typeface="Malgun Gothic"/>
              </a:rPr>
              <a:t>아두이노</a:t>
            </a:r>
            <a:r>
              <a:rPr lang="ko-KR" altLang="en-US" sz="2800" b="1" dirty="0">
                <a:solidFill>
                  <a:srgbClr val="000000"/>
                </a:solidFill>
                <a:latin typeface="Arial"/>
                <a:ea typeface="Malgun Gothic"/>
              </a:rPr>
              <a:t> </a:t>
            </a:r>
            <a:r>
              <a:rPr lang="ko-KR" altLang="en-US" sz="2800" b="1" dirty="0" err="1">
                <a:solidFill>
                  <a:srgbClr val="000000"/>
                </a:solidFill>
                <a:latin typeface="Arial"/>
                <a:ea typeface="Malgun Gothic"/>
              </a:rPr>
              <a:t>우노</a:t>
            </a:r>
            <a:r>
              <a:rPr lang="ko-KR" altLang="en-US" sz="2800" b="1" dirty="0">
                <a:solidFill>
                  <a:srgbClr val="000000"/>
                </a:solidFill>
                <a:latin typeface="Arial"/>
                <a:ea typeface="Malgun Gothic"/>
              </a:rPr>
              <a:t> 사용</a:t>
            </a:r>
            <a:endParaRPr lang="en-US" altLang="ko-KR" sz="28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2E454-80AE-D99A-5066-135733977666}"/>
              </a:ext>
            </a:extLst>
          </p:cNvPr>
          <p:cNvSpPr txBox="1"/>
          <p:nvPr/>
        </p:nvSpPr>
        <p:spPr>
          <a:xfrm>
            <a:off x="6026191" y="3884980"/>
            <a:ext cx="5123071" cy="658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Arial"/>
                <a:ea typeface="Malgun Gothic"/>
              </a:rPr>
              <a:t>통신</a:t>
            </a:r>
            <a:r>
              <a:rPr lang="en-US" altLang="ko-KR" sz="2800" b="1" dirty="0">
                <a:solidFill>
                  <a:srgbClr val="000000"/>
                </a:solidFill>
                <a:latin typeface="Arial"/>
                <a:ea typeface="Malgun Gothic"/>
              </a:rPr>
              <a:t>: </a:t>
            </a:r>
            <a:r>
              <a:rPr lang="ko-KR" altLang="en-US" sz="2800" b="1" dirty="0">
                <a:solidFill>
                  <a:srgbClr val="000000"/>
                </a:solidFill>
                <a:latin typeface="Arial"/>
                <a:ea typeface="Malgun Gothic"/>
              </a:rPr>
              <a:t>블루투스 모듈 활용</a:t>
            </a:r>
            <a:endParaRPr lang="en-US" altLang="ko-KR" sz="28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A661-38A2-E29A-05C3-519292A1CD34}"/>
              </a:ext>
            </a:extLst>
          </p:cNvPr>
          <p:cNvSpPr txBox="1"/>
          <p:nvPr/>
        </p:nvSpPr>
        <p:spPr>
          <a:xfrm>
            <a:off x="6026191" y="5179017"/>
            <a:ext cx="5123071" cy="658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Arial"/>
                <a:ea typeface="Malgun Gothic"/>
              </a:rPr>
              <a:t>SW: </a:t>
            </a:r>
            <a:r>
              <a:rPr lang="ko-KR" altLang="en-US" sz="2800" b="1" dirty="0" err="1">
                <a:solidFill>
                  <a:srgbClr val="000000"/>
                </a:solidFill>
                <a:latin typeface="Arial"/>
                <a:ea typeface="Malgun Gothic"/>
              </a:rPr>
              <a:t>앱인벤터로</a:t>
            </a:r>
            <a:r>
              <a:rPr lang="ko-KR" altLang="en-US" sz="2800" b="1" dirty="0">
                <a:solidFill>
                  <a:srgbClr val="000000"/>
                </a:solidFill>
                <a:latin typeface="Arial"/>
                <a:ea typeface="Malgun Gothic"/>
              </a:rPr>
              <a:t> 개발</a:t>
            </a:r>
            <a:endParaRPr lang="en-US" altLang="ko-KR" sz="28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361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프로젝트의 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주요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 목표</a:t>
            </a:r>
            <a:r>
              <a:rPr lang="en-US" altLang="ko-KR" sz="3200" b="1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내용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 및 결과물</a:t>
            </a:r>
            <a:endParaRPr lang="ko-KR" sz="3200" b="1" dirty="0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FD290-1CA2-EB6C-C603-5C8F8A921333}"/>
              </a:ext>
            </a:extLst>
          </p:cNvPr>
          <p:cNvSpPr txBox="1"/>
          <p:nvPr/>
        </p:nvSpPr>
        <p:spPr>
          <a:xfrm>
            <a:off x="2333125" y="1467951"/>
            <a:ext cx="9566751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 err="1">
                <a:solidFill>
                  <a:srgbClr val="000000"/>
                </a:solidFill>
                <a:latin typeface="Arial"/>
                <a:ea typeface="Malgun Gothic"/>
              </a:rPr>
              <a:t>아두이노로</a:t>
            </a: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 </a:t>
            </a:r>
            <a:r>
              <a:rPr lang="en-US" altLang="ko-KR" sz="2600" b="1" dirty="0">
                <a:solidFill>
                  <a:srgbClr val="F04242"/>
                </a:solidFill>
                <a:latin typeface="Arial"/>
                <a:ea typeface="Malgun Gothic"/>
              </a:rPr>
              <a:t>IoT </a:t>
            </a:r>
            <a:r>
              <a:rPr lang="ko-KR" altLang="en-US" sz="2600" b="1" dirty="0" err="1">
                <a:solidFill>
                  <a:srgbClr val="F04242"/>
                </a:solidFill>
                <a:latin typeface="Arial"/>
                <a:ea typeface="Malgun Gothic"/>
              </a:rPr>
              <a:t>스마트홈</a:t>
            </a:r>
            <a:r>
              <a:rPr lang="ko-KR" altLang="en-US" sz="2600" b="1" dirty="0">
                <a:solidFill>
                  <a:srgbClr val="F04242"/>
                </a:solidFill>
                <a:latin typeface="Arial"/>
                <a:ea typeface="Malgun Gothic"/>
              </a:rPr>
              <a:t> 구현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9" name="Picture 2" descr="홈 오토메이션 ">
            <a:extLst>
              <a:ext uri="{FF2B5EF4-FFF2-40B4-BE49-F238E27FC236}">
                <a16:creationId xmlns:a16="http://schemas.microsoft.com/office/drawing/2014/main" id="{BCA718BA-7F26-B877-F53B-C1EDA5AB0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75" y="1403782"/>
            <a:ext cx="936593" cy="9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8F0102-6EDE-19B1-EE7E-F5BE6FB13EF6}"/>
              </a:ext>
            </a:extLst>
          </p:cNvPr>
          <p:cNvSpPr txBox="1"/>
          <p:nvPr/>
        </p:nvSpPr>
        <p:spPr>
          <a:xfrm>
            <a:off x="966558" y="5113852"/>
            <a:ext cx="2928572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ea typeface="맑은 고딕"/>
              </a:rPr>
              <a:t>RFID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로 구현</a:t>
            </a:r>
            <a:endParaRPr lang="en-US" altLang="ko-KR" sz="2000" b="1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F777E1-FA90-42EF-D3EA-F9D962E95390}"/>
              </a:ext>
            </a:extLst>
          </p:cNvPr>
          <p:cNvSpPr/>
          <p:nvPr/>
        </p:nvSpPr>
        <p:spPr>
          <a:xfrm>
            <a:off x="1339464" y="2635492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92B7F2D-B9F8-8B17-9E1B-F62A1CD23F46}"/>
              </a:ext>
            </a:extLst>
          </p:cNvPr>
          <p:cNvSpPr/>
          <p:nvPr/>
        </p:nvSpPr>
        <p:spPr>
          <a:xfrm>
            <a:off x="9356971" y="2635492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16E9F7-D1D3-2E14-A998-CDC63477B891}"/>
              </a:ext>
            </a:extLst>
          </p:cNvPr>
          <p:cNvSpPr/>
          <p:nvPr/>
        </p:nvSpPr>
        <p:spPr>
          <a:xfrm>
            <a:off x="3991528" y="2635492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19D7E47-9D6B-B9C2-95D1-166B8B0CCD66}"/>
              </a:ext>
            </a:extLst>
          </p:cNvPr>
          <p:cNvSpPr txBox="1"/>
          <p:nvPr/>
        </p:nvSpPr>
        <p:spPr>
          <a:xfrm>
            <a:off x="4009648" y="5130266"/>
            <a:ext cx="2146519" cy="95615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온습도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센서 및</a:t>
            </a:r>
            <a:endParaRPr lang="en-US" altLang="ko-KR" sz="2000" b="1" dirty="0">
              <a:solidFill>
                <a:srgbClr val="3F3F3F"/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latin typeface="맑은 고딕"/>
                <a:ea typeface="맑은 고딕"/>
              </a:rPr>
              <a:t>LCD</a:t>
            </a: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로 구현</a:t>
            </a:r>
            <a:endParaRPr lang="ko-KR" altLang="en-US" sz="2000" b="1" dirty="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17" name="그림 16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66D0F129-6FBD-F75C-00B3-B7BDE5B5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057" y="3131362"/>
            <a:ext cx="1190446" cy="1147314"/>
          </a:xfrm>
          <a:prstGeom prst="rect">
            <a:avLst/>
          </a:prstGeom>
        </p:spPr>
      </p:pic>
      <p:pic>
        <p:nvPicPr>
          <p:cNvPr id="18" name="그림 17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7FB63B7D-3EA5-211A-E271-9FC6F298F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864" y="3047667"/>
            <a:ext cx="1417028" cy="1409702"/>
          </a:xfrm>
          <a:prstGeom prst="rect">
            <a:avLst/>
          </a:prstGeom>
        </p:spPr>
      </p:pic>
      <p:pic>
        <p:nvPicPr>
          <p:cNvPr id="20" name="그림 19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D871F2D8-D688-4C5D-7186-C602FDB4C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318" y="3185782"/>
            <a:ext cx="1133475" cy="1133475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7FA82874-4F85-B925-7FA1-4EE9F7412805}"/>
              </a:ext>
            </a:extLst>
          </p:cNvPr>
          <p:cNvSpPr txBox="1"/>
          <p:nvPr/>
        </p:nvSpPr>
        <p:spPr>
          <a:xfrm>
            <a:off x="9167541" y="5166332"/>
            <a:ext cx="2559674" cy="95615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움직임</a:t>
            </a:r>
            <a:r>
              <a:rPr lang="en-US" altLang="ko-KR" sz="2000" b="1" dirty="0">
                <a:solidFill>
                  <a:srgbClr val="3F3F3F"/>
                </a:solidFill>
                <a:latin typeface="맑은 고딕"/>
                <a:ea typeface="맑은 고딕"/>
              </a:rPr>
              <a:t>: PIR</a:t>
            </a: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모션센서</a:t>
            </a:r>
            <a:endParaRPr lang="en-US" altLang="ko-KR" sz="2000" b="1" dirty="0">
              <a:solidFill>
                <a:srgbClr val="3F3F3F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밝기</a:t>
            </a:r>
            <a:r>
              <a:rPr lang="en-US" altLang="ko-KR" sz="2000" b="1" dirty="0">
                <a:solidFill>
                  <a:srgbClr val="3F3F3F"/>
                </a:solidFill>
                <a:latin typeface="맑은 고딕"/>
                <a:ea typeface="맑은 고딕"/>
              </a:rPr>
              <a:t>: </a:t>
            </a:r>
            <a:r>
              <a:rPr lang="ko-KR" altLang="en-US" sz="2000" b="1" dirty="0">
                <a:solidFill>
                  <a:srgbClr val="3F3F3F"/>
                </a:solidFill>
                <a:latin typeface="맑은 고딕"/>
                <a:ea typeface="맑은 고딕"/>
              </a:rPr>
              <a:t>조도센서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6007F1A-C889-F504-CC5E-B083F23CFD04}"/>
              </a:ext>
            </a:extLst>
          </p:cNvPr>
          <p:cNvSpPr/>
          <p:nvPr/>
        </p:nvSpPr>
        <p:spPr>
          <a:xfrm>
            <a:off x="6700079" y="2635492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시계, 디지털 시계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F11FFD3-E754-BEF0-39EC-B8C0C32AB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185" y="3227482"/>
            <a:ext cx="1181100" cy="1143000"/>
          </a:xfrm>
          <a:prstGeom prst="rect">
            <a:avLst/>
          </a:prstGeom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id="{3251C8F2-6916-FF75-7ED2-FEDACFEC1007}"/>
              </a:ext>
            </a:extLst>
          </p:cNvPr>
          <p:cNvSpPr txBox="1"/>
          <p:nvPr/>
        </p:nvSpPr>
        <p:spPr>
          <a:xfrm>
            <a:off x="6714747" y="5166332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세그먼트로 구현</a:t>
            </a:r>
            <a:endParaRPr lang="ko-KR" altLang="en-US" sz="2000" b="1" dirty="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15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/>
      <p:bldP spid="21" grpId="0"/>
      <p:bldP spid="22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프로젝트의 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주요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 목표</a:t>
            </a:r>
            <a:r>
              <a:rPr lang="en-US" altLang="ko-KR" sz="3200" b="1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3200" b="1" dirty="0">
                <a:ea typeface="+mn-lt"/>
                <a:cs typeface="+mn-lt"/>
              </a:rPr>
              <a:t>내용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 및 </a:t>
            </a:r>
            <a:r>
              <a:rPr lang="ko-KR" altLang="en-US" sz="3200" b="1" dirty="0">
                <a:solidFill>
                  <a:schemeClr val="accent4"/>
                </a:solidFill>
                <a:ea typeface="+mn-lt"/>
                <a:cs typeface="+mn-lt"/>
              </a:rPr>
              <a:t>결과물</a:t>
            </a:r>
            <a:endParaRPr lang="ko-KR" sz="3200" b="1" dirty="0">
              <a:solidFill>
                <a:schemeClr val="accent4"/>
              </a:solidFill>
              <a:ea typeface="맑은 고딕"/>
            </a:endParaRPr>
          </a:p>
        </p:txBody>
      </p:sp>
      <p:pic>
        <p:nvPicPr>
          <p:cNvPr id="10" name="Picture 2" descr="끄다 ">
            <a:extLst>
              <a:ext uri="{FF2B5EF4-FFF2-40B4-BE49-F238E27FC236}">
                <a16:creationId xmlns:a16="http://schemas.microsoft.com/office/drawing/2014/main" id="{5C1CE411-D2CD-65B7-893C-F28C507C4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77" y="1250124"/>
            <a:ext cx="1053450" cy="10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CFD290-1CA2-EB6C-C603-5C8F8A921333}"/>
              </a:ext>
            </a:extLst>
          </p:cNvPr>
          <p:cNvSpPr txBox="1"/>
          <p:nvPr/>
        </p:nvSpPr>
        <p:spPr>
          <a:xfrm>
            <a:off x="2333125" y="1467950"/>
            <a:ext cx="9566751" cy="61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전등 스위치 제어 시스템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  <p:pic>
        <p:nvPicPr>
          <p:cNvPr id="6146" name="Picture 2" descr="안드로보이 - 위키백과, 우리 모두의 백과사전">
            <a:extLst>
              <a:ext uri="{FF2B5EF4-FFF2-40B4-BE49-F238E27FC236}">
                <a16:creationId xmlns:a16="http://schemas.microsoft.com/office/drawing/2014/main" id="{B05A5B7E-3783-B5F9-408A-0C26FC3CA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38" y="2487695"/>
            <a:ext cx="2969089" cy="348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72DDB-16EB-59FD-94D0-58C29CCF1ABC}"/>
              </a:ext>
            </a:extLst>
          </p:cNvPr>
          <p:cNvSpPr txBox="1"/>
          <p:nvPr/>
        </p:nvSpPr>
        <p:spPr>
          <a:xfrm>
            <a:off x="6843285" y="3321358"/>
            <a:ext cx="3738514" cy="1818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</a:rPr>
              <a:t>안드로이드 앱을 통해 원격 제어 </a:t>
            </a: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  <a:cs typeface="Arial"/>
              </a:rPr>
              <a:t>시스템</a:t>
            </a:r>
            <a:endParaRPr lang="en-US" altLang="ko-KR" sz="2600" b="1" dirty="0">
              <a:solidFill>
                <a:srgbClr val="000000"/>
              </a:solidFill>
              <a:latin typeface="Arial"/>
              <a:ea typeface="Malgun Gothic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000000"/>
                </a:solidFill>
                <a:latin typeface="Arial"/>
                <a:ea typeface="Malgun Gothic"/>
                <a:cs typeface="Arial"/>
              </a:rPr>
              <a:t>제공 예정</a:t>
            </a:r>
            <a:endParaRPr lang="en-US" altLang="ko-KR" sz="2600" dirty="0">
              <a:solidFill>
                <a:srgbClr val="F04242"/>
              </a:solidFill>
              <a:latin typeface="Arial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23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1276</Words>
  <Application>Microsoft Office PowerPoint</Application>
  <PresentationFormat>와이드스크린</PresentationFormat>
  <Paragraphs>332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김은정</dc:creator>
  <cp:lastModifiedBy>은정 김</cp:lastModifiedBy>
  <cp:revision>48</cp:revision>
  <dcterms:created xsi:type="dcterms:W3CDTF">2023-12-12T01:33:03Z</dcterms:created>
  <dcterms:modified xsi:type="dcterms:W3CDTF">2023-12-13T02:52:54Z</dcterms:modified>
</cp:coreProperties>
</file>